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8" r:id="rId3"/>
    <p:sldId id="269" r:id="rId4"/>
    <p:sldId id="330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09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6A9D0-7950-4CC6-A788-7FE8AFBEFB7E}" type="datetimeFigureOut">
              <a:rPr lang="el-GR" smtClean="0"/>
              <a:pPr/>
              <a:t>16/1/2024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0AAF-40A4-489E-B188-93846C109F2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392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9EE9D-D664-4448-BC63-7C0933D24DE1}" type="slidenum">
              <a:rPr kumimoji="0" lang="fr-F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el-G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l-GR" smtClean="0"/>
          </a:p>
        </p:txBody>
      </p:sp>
    </p:spTree>
    <p:extLst>
      <p:ext uri="{BB962C8B-B14F-4D97-AF65-F5344CB8AC3E}">
        <p14:creationId xmlns:p14="http://schemas.microsoft.com/office/powerpoint/2010/main" val="3619304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4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4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4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9EE9D-D664-4448-BC63-7C0933D24DE1}" type="slidenum">
              <a:rPr kumimoji="0" lang="fr-F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altLang="el-G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l-GR" smtClean="0"/>
          </a:p>
        </p:txBody>
      </p:sp>
    </p:spTree>
    <p:extLst>
      <p:ext uri="{BB962C8B-B14F-4D97-AF65-F5344CB8AC3E}">
        <p14:creationId xmlns:p14="http://schemas.microsoft.com/office/powerpoint/2010/main" val="202448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9EE9D-D664-4448-BC63-7C0933D24DE1}" type="slidenum">
              <a:rPr kumimoji="0" lang="fr-F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el-G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l-GR" smtClean="0"/>
          </a:p>
        </p:txBody>
      </p:sp>
    </p:spTree>
    <p:extLst>
      <p:ext uri="{BB962C8B-B14F-4D97-AF65-F5344CB8AC3E}">
        <p14:creationId xmlns:p14="http://schemas.microsoft.com/office/powerpoint/2010/main" val="281815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4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B50308-53B3-4A24-8ED6-8625A94DFBD2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814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0F8585C-074D-4BD9-B3E0-E9B121A2EB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84568BF-ECE1-4670-9DFD-11D7458E0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C321B44-88EC-4076-BC4F-106DA4646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A31C91-AB9D-41FA-A705-E30018299194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8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5889"/>
            <a:ext cx="2743200" cy="6408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5889"/>
            <a:ext cx="8026400" cy="6408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4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5888"/>
            <a:ext cx="990388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9244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2643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0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98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3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4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5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70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72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99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15888"/>
            <a:ext cx="99038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Cliquez pour modifier les styles du texte du masque</a:t>
            </a:r>
          </a:p>
          <a:p>
            <a:pPr lvl="1"/>
            <a:r>
              <a:rPr lang="en-US" altLang="el-GR" smtClean="0"/>
              <a:t>Deuxième niveau</a:t>
            </a:r>
          </a:p>
          <a:p>
            <a:pPr lvl="2"/>
            <a:r>
              <a:rPr lang="en-US" altLang="el-GR" smtClean="0"/>
              <a:t>Troisième niveau</a:t>
            </a:r>
          </a:p>
          <a:p>
            <a:pPr lvl="3"/>
            <a:r>
              <a:rPr lang="en-US" altLang="el-GR" smtClean="0"/>
              <a:t>Quatrième niveau</a:t>
            </a:r>
          </a:p>
          <a:p>
            <a:pPr lvl="4"/>
            <a:r>
              <a:rPr lang="en-US" altLang="el-G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8871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ropedirect.g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youth.europa.eu/youthweek_e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ec.europa.eu/social/home.jsp?langId=el" TargetMode="External"/><Relationship Id="rId4" Type="http://schemas.openxmlformats.org/officeDocument/2006/relationships/hyperlink" Target="https://ec.europa.eu/social/main.jsp?catId=1079&amp;langId=e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erasmus-entrepreneurs.eu/index.php?lan=e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epso.europa.eu/job-opportunities/traineeships_e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eures.europa.eu/your-first-eures-job-whats-it-young-people-2017-09-12_e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ec.europa.eu/social/main.jsp?langId=el&amp;catId=154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ission.europa.eu/about-european-commission/departments-and-executive-agencies/communication_e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h.europa.eu/year-of-youth/legacy_e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culture.ec.europa.eu/el/cultural-heritage/eu-policy-cultural-heritage/eyropaiko-etos-politistikis-klironomias-20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year-of-rail/index_el" TargetMode="External"/><Relationship Id="rId5" Type="http://schemas.openxmlformats.org/officeDocument/2006/relationships/hyperlink" Target="https://europa.eu/youth/year-of-youth_el" TargetMode="External"/><Relationship Id="rId4" Type="http://schemas.openxmlformats.org/officeDocument/2006/relationships/hyperlink" Target="https://commission.europa.eu/strategy-and-policy/priorities-2019-2024/europe-fit-digital-age/european-year-skills-2023_e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erasmus-plus.ec.europa.eu/sites/default/files/2021-11/2022-erasmusplus-programme-guide_el.pdf" TargetMode="External"/><Relationship Id="rId4" Type="http://schemas.openxmlformats.org/officeDocument/2006/relationships/hyperlink" Target="https://erasmus-plus.ec.europa.eu/e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europa.eu/youth/solidarity_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europa.eu/youth/discovereu_e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youth.europa.eu/eu-youth-dialogue_el" TargetMode="External"/><Relationship Id="rId4" Type="http://schemas.openxmlformats.org/officeDocument/2006/relationships/hyperlink" Target="https://europa.eu/youth/get-involved/eu-youth-dialogue/what-eu-youth-dialogue_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692275" y="115888"/>
            <a:ext cx="87178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ΚΕΝΤΡΟ  ΕΥΡΩΠΑΪΚΗΣ  ΠΛΗΡΟΦΟΡΗΣΗΣ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EUROPE DIRECT -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 Ε Ι Ρ Ο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www.europedirect.gr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endParaRPr lang="el-GR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94" y="1397938"/>
            <a:ext cx="6853654" cy="52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158496" y="5088666"/>
            <a:ext cx="11826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European Youth Week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- Ευρωπαϊκή Εβδομάδα Νεολαίας,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12</a:t>
            </a:r>
            <a:r>
              <a:rPr lang="el-GR" sz="2400" b="1" u="sng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l-GR" sz="2400" b="1" u="sng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19 </a:t>
            </a:r>
            <a:r>
              <a:rPr kumimoji="0" lang="el-G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Απρίλιου</a:t>
            </a:r>
            <a:r>
              <a:rPr kumimoji="0" lang="el-GR" sz="24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2024</a:t>
            </a:r>
            <a:endParaRPr kumimoji="0" lang="el-GR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Πραγματοποιείται συνήθως την Άνοιξη και συζητούνται Θέματα που απασχολούν τους Νέους, οι ευκαιρίες που έχουν, ενώ γιορτάζονται και τα επιτεύγματα τους.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https://youth.europa.eu/youthweek_el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8 - Εικόνα" descr="European Youth Wee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1536" y="1331975"/>
            <a:ext cx="9665208" cy="375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146304" y="4769889"/>
            <a:ext cx="1188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Youth Guarantee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- Εγγυήσεις για την Νεολαία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Η Δέσμευση προς τους νέους για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απασχόληση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συνεχή εκπαίδευση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μαθητεία ή πρακτική άσκηση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εντός 4 μηνών από όταν μείνουν άνεργοι ή αποφοιτήσουν.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https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ec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europa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eu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social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main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jsp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?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catId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=1079&amp;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langId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=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el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u="sng" dirty="0" smtClean="0">
                <a:latin typeface="Arial Narrow" pitchFamily="34" charset="0"/>
                <a:hlinkClick r:id="rId5"/>
              </a:rPr>
              <a:t>https://ec.europa.eu/social/home.jsp?langId=el</a:t>
            </a:r>
            <a:endParaRPr lang="el-GR" sz="2400" dirty="0" smtClean="0">
              <a:latin typeface="Arial Narrow" pitchFamily="34" charset="0"/>
            </a:endParaRPr>
          </a:p>
        </p:txBody>
      </p:sp>
      <p:pic>
        <p:nvPicPr>
          <p:cNvPr id="6" name="5 - Εικόνα" descr="Youth Guarantee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5664" y="1294861"/>
            <a:ext cx="6632448" cy="3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46304" y="4940577"/>
            <a:ext cx="118506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7. Erasmus for Young entrepreneurs -  Erasmus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για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Νέους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επιχειρηματίες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Νέοι επιχειρηματίες μαθαίνουν δεξιότητες από έμπειρους επιχειρηματίες άλλης χώρας ανακαλύπτοντας παράλληλα νέα κουλτούρα.</a:t>
            </a:r>
            <a:r>
              <a:rPr lang="el-GR" sz="2400" dirty="0"/>
              <a:t> </a:t>
            </a:r>
            <a:r>
              <a:rPr lang="el-GR" sz="2400" dirty="0">
                <a:latin typeface="Arial Narrow" panose="020B0606020202030204" pitchFamily="34" charset="0"/>
              </a:rPr>
              <a:t>Π</a:t>
            </a:r>
            <a:r>
              <a:rPr lang="el-GR" sz="2400" dirty="0" smtClean="0">
                <a:latin typeface="Arial Narrow" panose="020B0606020202030204" pitchFamily="34" charset="0"/>
              </a:rPr>
              <a:t>ερίοδος 1- 6 μήνες. </a:t>
            </a:r>
            <a:r>
              <a:rPr lang="el-GR" sz="2400" dirty="0">
                <a:latin typeface="Arial Narrow" panose="020B0606020202030204" pitchFamily="34" charset="0"/>
              </a:rPr>
              <a:t>Η διαμονή χρηματοδοτείται κατά ένας μέρος από την Ευρωπαϊκή Επιτροπή.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https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www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erasmus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entrepreneurs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eu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index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php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?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lan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=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5 - Εικόνα" descr="Erasmus for Young entrepreneur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455" y="1340228"/>
            <a:ext cx="11806831" cy="34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46304" y="5100858"/>
            <a:ext cx="118384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8. Traineeships -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Πρακτική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Άσκηση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Τα θεσμικά όργανα της ΕΕ προσφέρουν ευκαιρίες πρακτικής άσκησης σε όλους τους τομείς για όσους ονειρεύονται διαφορετική – ευρωπαϊκή </a:t>
            </a:r>
            <a:r>
              <a:rPr lang="el-GR" sz="2400" dirty="0" smtClean="0">
                <a:solidFill>
                  <a:srgbClr val="0D0D0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ή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διεθνή καριέρα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https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epso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europa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eu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job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opportunities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traineeships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_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5 - Εικόνα" descr="Traineeshi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6475" y="1267968"/>
            <a:ext cx="6189989" cy="37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195072" y="4904001"/>
            <a:ext cx="11814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9. Πρόγραμμα Κινητικότητας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EURES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EC Square Sans Pro"/>
              </a:rPr>
              <a:t>(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EC Square Sans Pro"/>
              </a:rPr>
              <a:t>Your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EC Square Sans Pro"/>
              </a:rPr>
              <a:t>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EC Square Sans Pro"/>
              </a:rPr>
              <a:t>first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EC Square Sans Pro"/>
              </a:rPr>
              <a:t> EURES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EC Square Sans Pro"/>
              </a:rPr>
              <a:t>job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EC Square Sans Pro"/>
              </a:rPr>
              <a:t> – </a:t>
            </a:r>
            <a:r>
              <a:rPr kumimoji="0" lang="el-GR" sz="24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EC Square Sans Pro"/>
              </a:rPr>
              <a:t>YfEj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EC Square Sans Pro"/>
              </a:rPr>
              <a:t>)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Νέοι έως 35 ετών μπορούν να </a:t>
            </a:r>
            <a:r>
              <a:rPr kumimoji="0" lang="el-GR" sz="24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βρούν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εργασία ή πρακτική άσκηση σε ένα από τα 27 κράτη μέλη. + την Νορβηγία και την Ισλανδία. </a:t>
            </a:r>
            <a:r>
              <a:rPr lang="el-GR" sz="2400" dirty="0" smtClean="0">
                <a:latin typeface="Arial Narrow" panose="020B0606020202030204" pitchFamily="34" charset="0"/>
              </a:rPr>
              <a:t>Περιλαμβάνονται </a:t>
            </a:r>
            <a:r>
              <a:rPr lang="el-GR" sz="2400" dirty="0">
                <a:latin typeface="Arial Narrow" panose="020B0606020202030204" pitchFamily="34" charset="0"/>
              </a:rPr>
              <a:t>θέσεις εργασίας και μαθητείας διάρκειας τουλάχιστον έξι μηνών, καθώς και θέσεις πρακτικής άσκησης (διάρκειας τουλάχιστον τριών μηνών).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https://eures.europa.eu/your-first-eures-job-whats-it-young-people-2017-09-12_el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5 - Εικόνα" descr="EU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264" y="1524763"/>
            <a:ext cx="11728704" cy="30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70688" y="4634474"/>
            <a:ext cx="1187500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10. ALMA -  (Aim, Learn, Master, Achieve -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στοχεύω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μαθαίνω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κατακτώ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επιτυγχάνω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)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Νέοι από 18 έως 29 ετών εκτός εργασίας, εκπαίδευσης ή κατάρτισης, από οικογένειες μεταναστών ή άτομα με αναπηρία καταρτίζονται στη χώρα καταγωγής τους εργάζονται μέχρι 6 μήνες στην ΕΕ και επιστρέφουν λαμβάνοντας υποστήριξη.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https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ec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europa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eu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social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main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jsp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?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langId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=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el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&amp;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catId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  <a:hlinkClick r:id="rId4"/>
              </a:rPr>
              <a:t>=1549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5 - Εικόνα" descr="ALMA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6352" y="1295074"/>
            <a:ext cx="6251448" cy="327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2" descr="A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094" y="1654686"/>
            <a:ext cx="2225516" cy="2171235"/>
          </a:xfrm>
          <a:noFill/>
        </p:spPr>
      </p:pic>
      <p:sp>
        <p:nvSpPr>
          <p:cNvPr id="116739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3835021" y="1351128"/>
            <a:ext cx="6604379" cy="5171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1800" dirty="0" smtClean="0">
                <a:solidFill>
                  <a:srgbClr val="0000FF"/>
                </a:solidFill>
                <a:latin typeface="Arial" panose="020B0604020202020204" pitchFamily="34" charset="0"/>
              </a:rPr>
              <a:t>Ζώη </a:t>
            </a:r>
            <a:r>
              <a:rPr lang="el-GR" altLang="el-GR" sz="1800" dirty="0">
                <a:solidFill>
                  <a:srgbClr val="0000FF"/>
                </a:solidFill>
                <a:latin typeface="Arial" panose="020B0604020202020204" pitchFamily="34" charset="0"/>
              </a:rPr>
              <a:t>Καπλάνη 10</a:t>
            </a:r>
            <a:r>
              <a:rPr lang="el-GR" altLang="el-GR" sz="1800" dirty="0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  <a:r>
              <a:rPr lang="el-GR" altLang="el-GR" sz="1800" dirty="0">
                <a:solidFill>
                  <a:srgbClr val="0000FF"/>
                </a:solidFill>
                <a:latin typeface="Arial" panose="020B0604020202020204" pitchFamily="34" charset="0"/>
              </a:rPr>
              <a:t>Ιωάννινα</a:t>
            </a:r>
            <a:endParaRPr lang="en-US" altLang="el-GR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l-GR" sz="1800" dirty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dirty="0">
                <a:solidFill>
                  <a:srgbClr val="0000FF"/>
                </a:solidFill>
                <a:latin typeface="Arial" panose="020B0604020202020204" pitchFamily="34" charset="0"/>
              </a:rPr>
              <a:t>πεζόδρομος)</a:t>
            </a:r>
            <a:endParaRPr lang="en-US" altLang="el-GR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50000"/>
              </a:lnSpc>
              <a:buFontTx/>
              <a:buNone/>
            </a:pPr>
            <a:endParaRPr lang="en-US" altLang="el-GR" sz="16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400" u="sng" dirty="0">
                <a:solidFill>
                  <a:srgbClr val="0000FF"/>
                </a:solidFill>
                <a:latin typeface="Arial Narrow" panose="020B0606020202030204" pitchFamily="34" charset="0"/>
              </a:rPr>
              <a:t>Ώρες λειτουργίας</a:t>
            </a:r>
            <a:r>
              <a:rPr lang="el-GR" altLang="el-G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2400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για το κοινό</a:t>
            </a:r>
            <a:r>
              <a:rPr lang="el-GR" altLang="el-GR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: </a:t>
            </a:r>
            <a:endParaRPr lang="en-US" altLang="el-GR" sz="24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altLang="el-G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Δευτέρα ως Παρασκευή  από 08:00 – 14:00</a:t>
            </a:r>
            <a:r>
              <a:rPr lang="el-GR" altLang="el-GR" sz="1600" dirty="0">
                <a:solidFill>
                  <a:srgbClr val="0000FF"/>
                </a:solidFill>
                <a:latin typeface="Arial Narrow" panose="020B0606020202030204" pitchFamily="34" charset="0"/>
              </a:rPr>
              <a:t>    </a:t>
            </a:r>
            <a:endParaRPr lang="en-US" altLang="el-GR" sz="16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endParaRPr lang="en-US" altLang="el-GR" sz="1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l-GR" altLang="el-GR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Τηλ</a:t>
            </a:r>
            <a:r>
              <a:rPr lang="el-GR" altLang="el-G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.</a:t>
            </a:r>
            <a:r>
              <a:rPr lang="en-US" altLang="el-G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: </a:t>
            </a:r>
            <a:r>
              <a:rPr lang="en-US" altLang="el-G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2651</a:t>
            </a:r>
            <a:r>
              <a:rPr lang="en-US" altLang="el-G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607</a:t>
            </a:r>
            <a:r>
              <a:rPr lang="en-US" altLang="el-G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231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l-GR" altLang="el-GR" sz="10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altLang="el-GR" sz="1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europedirect.gr</a:t>
            </a:r>
            <a:endParaRPr lang="el-GR" altLang="el-GR" sz="1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: </a:t>
            </a:r>
            <a:r>
              <a:rPr lang="en-US" altLang="el-GR" sz="1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info@europedirect.gr</a:t>
            </a:r>
            <a:endParaRPr lang="el-GR" altLang="el-GR" sz="18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l-GR" sz="1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 : </a:t>
            </a:r>
            <a:r>
              <a:rPr lang="en-US" altLang="el-GR" sz="1800" b="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EuropeDirect.Epirus.Ioannina</a:t>
            </a:r>
            <a:r>
              <a:rPr lang="en-US" altLang="el-GR" sz="1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l-GR" sz="1600" dirty="0">
                <a:solidFill>
                  <a:srgbClr val="0000FF"/>
                </a:solidFill>
                <a:latin typeface="Arial Unicode MS" panose="020B0604020202020204" pitchFamily="34" charset="-128"/>
              </a:rPr>
              <a:t>       </a:t>
            </a:r>
            <a:endParaRPr lang="en-US" altLang="el-GR" sz="1600" dirty="0">
              <a:solidFill>
                <a:srgbClr val="01000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l-GR" altLang="el-G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ΕΝΙΑΙΟΣ </a:t>
            </a:r>
            <a:r>
              <a:rPr lang="el-GR" altLang="el-GR" sz="2400" u="sng" dirty="0">
                <a:solidFill>
                  <a:srgbClr val="0000FF"/>
                </a:solidFill>
                <a:latin typeface="Arial Narrow" panose="020B0606020202030204" pitchFamily="34" charset="0"/>
              </a:rPr>
              <a:t>ΔΩΡΕΑΝ</a:t>
            </a:r>
            <a:r>
              <a:rPr lang="el-GR" altLang="el-G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 ΑΡΙΘΜΟΣ ΚΛΗΣΗΣ</a:t>
            </a:r>
            <a:endParaRPr lang="en-US" altLang="el-GR" sz="240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l-GR" altLang="el-GR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και για τα 27 κράτη μέλη : </a:t>
            </a:r>
            <a:r>
              <a:rPr lang="el-GR" altLang="el-GR" sz="2600" dirty="0">
                <a:solidFill>
                  <a:srgbClr val="FF0000"/>
                </a:solidFill>
                <a:latin typeface="Arial Narrow" panose="020B0606020202030204" pitchFamily="34" charset="0"/>
              </a:rPr>
              <a:t>00 800 67 89 10 11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915169" y="363756"/>
            <a:ext cx="830708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altLang="el-GR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ΚΕΝΤΡΟ ΕΥΡΩΠΑΪΚΗΣ ΠΛΗΡΟΦΟΡΗΣΗΣ </a:t>
            </a:r>
            <a:r>
              <a:rPr lang="el-GR" altLang="el-GR" sz="2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ΗΠΕΙΡΟΥ : ΕΠΙΚΟΙΝΩΝΙΑ</a:t>
            </a:r>
            <a:endParaRPr lang="el-GR" altLang="el-GR" sz="2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4" y="4241740"/>
            <a:ext cx="2401824" cy="22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3" name="Rectangle 3"/>
          <p:cNvSpPr>
            <a:spLocks/>
          </p:cNvSpPr>
          <p:nvPr/>
        </p:nvSpPr>
        <p:spPr bwMode="auto">
          <a:xfrm>
            <a:off x="825500" y="2042722"/>
            <a:ext cx="106299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Clr>
                <a:srgbClr val="0B10CB"/>
              </a:buClr>
              <a:buFont typeface="Wingdings 2" panose="05020102010507070707" pitchFamily="18" charset="2"/>
              <a:buChar char=""/>
            </a:pP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Το Κέντρο Ευρωπαϊκής Πληροφόρησης </a:t>
            </a:r>
            <a:r>
              <a:rPr lang="el-GR" altLang="el-GR" sz="2400" dirty="0">
                <a:solidFill>
                  <a:srgbClr val="0B10CB"/>
                </a:solidFill>
                <a:latin typeface="Arial Narrow" panose="020B0606020202030204" pitchFamily="34" charset="0"/>
              </a:rPr>
              <a:t>Europe </a:t>
            </a:r>
            <a:r>
              <a:rPr lang="el-GR" altLang="el-GR" sz="2400" dirty="0" err="1">
                <a:solidFill>
                  <a:srgbClr val="0B10CB"/>
                </a:solidFill>
                <a:latin typeface="Arial Narrow" panose="020B0606020202030204" pitchFamily="34" charset="0"/>
              </a:rPr>
              <a:t>Direct</a:t>
            </a: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 είναι η </a:t>
            </a:r>
            <a:r>
              <a:rPr lang="el-GR" altLang="el-GR" sz="2400" b="0" u="sng" dirty="0">
                <a:solidFill>
                  <a:srgbClr val="0B10CB"/>
                </a:solidFill>
                <a:latin typeface="Arial Narrow" panose="020B0606020202030204" pitchFamily="34" charset="0"/>
              </a:rPr>
              <a:t>υπηρεσία</a:t>
            </a: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 της Ε.Ε. και του Ε.Κ. που σας βοηθάει να βρείτε απαντήσεις σε κάθε είδους θέμα σχετικό με την Ευρωπαϊκή Ένωση.</a:t>
            </a:r>
            <a:r>
              <a:rPr lang="el-GR" altLang="el-GR" sz="2400" dirty="0">
                <a:solidFill>
                  <a:srgbClr val="0B10CB"/>
                </a:solidFill>
                <a:latin typeface="Arial Narrow" panose="020B0606020202030204" pitchFamily="34" charset="0"/>
              </a:rPr>
              <a:t> </a:t>
            </a:r>
            <a:endParaRPr lang="en-US" altLang="el-GR" sz="2400" dirty="0">
              <a:solidFill>
                <a:srgbClr val="0B10CB"/>
              </a:solidFill>
              <a:latin typeface="Arial Narrow" panose="020B0606020202030204" pitchFamily="34" charset="0"/>
            </a:endParaRPr>
          </a:p>
          <a:p>
            <a:pPr algn="just">
              <a:buClr>
                <a:srgbClr val="0B10CB"/>
              </a:buClr>
              <a:buFont typeface="Wingdings 2" panose="05020102010507070707" pitchFamily="18" charset="2"/>
              <a:buChar char=""/>
            </a:pPr>
            <a:endParaRPr lang="en-US" altLang="el-GR" sz="1800" dirty="0">
              <a:solidFill>
                <a:srgbClr val="0B10CB"/>
              </a:solidFill>
              <a:latin typeface="Arial Narrow" panose="020B0606020202030204" pitchFamily="34" charset="0"/>
            </a:endParaRPr>
          </a:p>
          <a:p>
            <a:pPr algn="just">
              <a:buClr>
                <a:srgbClr val="0B10CB"/>
              </a:buClr>
              <a:buFont typeface="Wingdings" panose="05000000000000000000" pitchFamily="2" charset="2"/>
              <a:buChar char="ü"/>
            </a:pP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Παρέχει σε όλους τους πολίτες</a:t>
            </a:r>
            <a:r>
              <a:rPr lang="en-US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: τη δυνατότητα να λαμβάνουν άμεσα πληροφορίες, συμβουλές και απαντήσεις σε ερωτήματα σχετικά με τα όργανα, τη νομοθεσία, τις πολιτικές και τα προγράμματα της Ε.Ε., καθώς και τις δυνατότητες κοινοτικής χρηματοδότησης.</a:t>
            </a:r>
            <a:endParaRPr lang="en-US" altLang="el-GR" sz="2400" b="0" dirty="0">
              <a:solidFill>
                <a:srgbClr val="0B10CB"/>
              </a:solidFill>
              <a:latin typeface="Arial Narrow" panose="020B0606020202030204" pitchFamily="34" charset="0"/>
            </a:endParaRPr>
          </a:p>
          <a:p>
            <a:pPr algn="just">
              <a:buClr>
                <a:srgbClr val="0B10CB"/>
              </a:buClr>
              <a:buFont typeface="Wingdings" panose="05000000000000000000" pitchFamily="2" charset="2"/>
              <a:buNone/>
            </a:pPr>
            <a:endParaRPr lang="en-US" altLang="el-GR" sz="1800" b="0" dirty="0">
              <a:solidFill>
                <a:srgbClr val="0B10CB"/>
              </a:solidFill>
              <a:latin typeface="Arial Narrow" panose="020B0606020202030204" pitchFamily="34" charset="0"/>
            </a:endParaRPr>
          </a:p>
          <a:p>
            <a:pPr algn="just">
              <a:buClr>
                <a:srgbClr val="0B10CB"/>
              </a:buClr>
              <a:buFont typeface="Wingdings" panose="05000000000000000000" pitchFamily="2" charset="2"/>
              <a:buChar char="ü"/>
            </a:pP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Τα Κέντρα Ευρωπαϊκής Πληροφόρησης Europe </a:t>
            </a:r>
            <a:r>
              <a:rPr lang="el-GR" altLang="el-GR" sz="2400" b="0" dirty="0" err="1">
                <a:solidFill>
                  <a:srgbClr val="0B10CB"/>
                </a:solidFill>
                <a:latin typeface="Arial Narrow" panose="020B0606020202030204" pitchFamily="34" charset="0"/>
              </a:rPr>
              <a:t>Direct</a:t>
            </a: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 δρουν ως </a:t>
            </a:r>
            <a:r>
              <a:rPr lang="el-GR" altLang="el-GR" sz="2400" b="0" dirty="0" err="1">
                <a:solidFill>
                  <a:srgbClr val="0B10CB"/>
                </a:solidFill>
                <a:latin typeface="Arial Narrow" panose="020B0606020202030204" pitchFamily="34" charset="0"/>
              </a:rPr>
              <a:t>διεπαφή</a:t>
            </a: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 μεταξύ της Ε.Ε. και των πολιτών της σε τοπικό και περιφερειακό επίπεδο.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97338" y="305972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Τι είναι το </a:t>
            </a:r>
            <a:r>
              <a:rPr lang="en-US" altLang="el-GR" sz="2400" dirty="0">
                <a:solidFill>
                  <a:srgbClr val="FFFF00"/>
                </a:solidFill>
                <a:latin typeface="Arial Narrow" panose="020B0606020202030204" pitchFamily="34" charset="0"/>
              </a:rPr>
              <a:t>EUROPE </a:t>
            </a:r>
            <a:r>
              <a:rPr lang="en-US" altLang="el-GR" sz="2400" i="1" dirty="0">
                <a:solidFill>
                  <a:srgbClr val="FFFF00"/>
                </a:solidFill>
                <a:latin typeface="Arial Narrow" panose="020B0606020202030204" pitchFamily="34" charset="0"/>
              </a:rPr>
              <a:t>DIRECT</a:t>
            </a:r>
            <a:endParaRPr lang="el-GR" altLang="el-GR" sz="2400" i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34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/>
          </p:cNvSpPr>
          <p:nvPr/>
        </p:nvSpPr>
        <p:spPr bwMode="auto">
          <a:xfrm>
            <a:off x="134472" y="1800534"/>
            <a:ext cx="11900646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2550">
              <a:spcBef>
                <a:spcPct val="20000"/>
              </a:spcBef>
              <a:buChar char="•"/>
              <a:tabLst>
                <a:tab pos="273050" algn="l"/>
              </a:tabLst>
              <a:defRPr sz="12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3050" algn="l"/>
              </a:tabLst>
              <a:defRPr sz="11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3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l-GR" altLang="el-G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2005 – </a:t>
            </a:r>
            <a:r>
              <a:rPr lang="el-GR" altLang="el-GR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202</a:t>
            </a:r>
            <a:r>
              <a:rPr lang="en-US" altLang="el-GR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5</a:t>
            </a:r>
            <a:r>
              <a:rPr lang="el-GR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  <a:r>
              <a:rPr lang="en-US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2005 : </a:t>
            </a:r>
            <a:r>
              <a:rPr lang="el-GR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Δημιουργείται </a:t>
            </a:r>
            <a:r>
              <a:rPr lang="el-GR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η νέα γενιά του δικτύου πληροφόρησης EUROPE DIRECT και η  υπηρεσία επεκτείνεται και στα νέα κράτη </a:t>
            </a:r>
            <a:r>
              <a:rPr lang="el-GR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μέλη</a:t>
            </a:r>
            <a:r>
              <a:rPr lang="en-US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- (2004), </a:t>
            </a:r>
            <a:r>
              <a:rPr lang="el-GR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Βουλγαρία</a:t>
            </a:r>
            <a:r>
              <a:rPr lang="el-GR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  <a:r>
              <a:rPr lang="el-GR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Ρουμανία</a:t>
            </a:r>
            <a:r>
              <a:rPr lang="en-US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- (2007) </a:t>
            </a:r>
            <a:r>
              <a:rPr lang="el-GR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και </a:t>
            </a:r>
            <a:r>
              <a:rPr lang="el-GR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Κροατία (2013).</a:t>
            </a:r>
            <a:r>
              <a:rPr lang="el-GR" altLang="el-GR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buFontTx/>
              <a:buNone/>
            </a:pPr>
            <a:endParaRPr lang="el-GR" altLang="el-GR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Η υπηρεσία σήμερα είναι διαθέσιμη σε </a:t>
            </a:r>
            <a:r>
              <a:rPr lang="el-GR" altLang="el-G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24 γλώσσες</a:t>
            </a:r>
            <a:r>
              <a:rPr lang="el-GR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0"/>
              </a:spcBef>
              <a:buFontTx/>
              <a:buNone/>
            </a:pPr>
            <a:endParaRPr lang="el-GR" altLang="el-GR" b="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Σήμερα το δίκτυο αριθμεί </a:t>
            </a:r>
            <a:r>
              <a:rPr lang="en-US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424 </a:t>
            </a:r>
            <a:r>
              <a:rPr lang="el-GR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Κέντρα</a:t>
            </a:r>
            <a:r>
              <a:rPr lang="el-GR" altLang="el-G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και στα </a:t>
            </a:r>
            <a:r>
              <a:rPr lang="el-GR" altLang="el-G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altLang="el-G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7</a:t>
            </a:r>
            <a:r>
              <a:rPr lang="el-GR" altLang="el-G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 κράτη μέλη</a:t>
            </a: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0"/>
              </a:spcBef>
              <a:buFontTx/>
              <a:buNone/>
            </a:pPr>
            <a:endParaRPr lang="el-GR" altLang="el-GR" b="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Στην  </a:t>
            </a:r>
            <a:r>
              <a:rPr lang="el-GR" altLang="el-G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Ελλάδα λειτουργούν 1</a:t>
            </a:r>
            <a:r>
              <a:rPr lang="en-US" altLang="el-G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5</a:t>
            </a:r>
            <a:r>
              <a:rPr lang="el-GR" altLang="el-G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2400" b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κέντρα </a:t>
            </a:r>
            <a:r>
              <a:rPr lang="en-US" altLang="el-GR" sz="2400" b="0" dirty="0">
                <a:solidFill>
                  <a:srgbClr val="FF0000"/>
                </a:solidFill>
                <a:latin typeface="Arial Narrow" panose="020B0606020202030204" pitchFamily="34" charset="0"/>
              </a:rPr>
              <a:t>Europe Direct</a:t>
            </a:r>
            <a:r>
              <a:rPr lang="en-US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.</a:t>
            </a:r>
            <a:endParaRPr lang="el-GR" altLang="el-GR" sz="2400" b="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altLang="el-GR" b="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Υπάγονται στη </a:t>
            </a:r>
            <a:r>
              <a:rPr lang="el-GR" altLang="el-GR" sz="2400" b="0" u="sng" dirty="0">
                <a:solidFill>
                  <a:srgbClr val="0B10CB"/>
                </a:solidFill>
                <a:latin typeface="Arial Narrow" panose="020B0606020202030204" pitchFamily="34" charset="0"/>
                <a:hlinkClick r:id="rId4"/>
              </a:rPr>
              <a:t>Γενική Διεύθυνση Επικοινωνίας </a:t>
            </a:r>
            <a:r>
              <a:rPr lang="el-GR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– </a:t>
            </a:r>
            <a:r>
              <a:rPr lang="en-US" altLang="el-GR" sz="2400" b="0" u="sng" dirty="0">
                <a:solidFill>
                  <a:srgbClr val="0B10CB"/>
                </a:solidFill>
                <a:latin typeface="Arial Narrow" panose="020B0606020202030204" pitchFamily="34" charset="0"/>
                <a:hlinkClick r:id="rId4"/>
              </a:rPr>
              <a:t>DG Communication</a:t>
            </a:r>
            <a:r>
              <a:rPr lang="en-US" altLang="el-GR" sz="2400" b="0" dirty="0">
                <a:solidFill>
                  <a:srgbClr val="0B10CB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altLang="el-GR" b="0" u="sng" dirty="0">
              <a:solidFill>
                <a:srgbClr val="0B10CB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Επίσημος δικτυακός τόπος :</a:t>
            </a:r>
            <a:r>
              <a:rPr lang="en-US" altLang="el-GR" sz="2400" b="0" dirty="0">
                <a:solidFill>
                  <a:srgbClr val="0000FF"/>
                </a:solidFill>
                <a:latin typeface="Arial Narrow" panose="020B0606020202030204" pitchFamily="34" charset="0"/>
              </a:rPr>
              <a:t> http://europa.eu/europedirect </a:t>
            </a:r>
            <a:endParaRPr lang="en-US" altLang="el-GR" sz="2400" b="0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altLang="el-GR" sz="2400" b="0" dirty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l-GR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Όλες οι υπηρεσίες του Κέντρου – </a:t>
            </a:r>
            <a:r>
              <a:rPr lang="en-US" altLang="el-GR" sz="2400" b="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Europe Direct</a:t>
            </a:r>
            <a:r>
              <a:rPr lang="en-US" altLang="el-GR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l-GR" altLang="el-GR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παρέχονται </a:t>
            </a:r>
            <a:r>
              <a:rPr lang="el-GR" altLang="el-G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ΔΩΡΕΑΝ</a:t>
            </a:r>
            <a:endParaRPr lang="el-GR" altLang="el-GR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146049" y="379214"/>
            <a:ext cx="9375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l-GR" sz="2400" b="1" dirty="0" smtClean="0">
                <a:solidFill>
                  <a:srgbClr val="FFFF00"/>
                </a:solidFill>
                <a:latin typeface="Arial Narrow" pitchFamily="34" charset="0"/>
              </a:rPr>
              <a:t>Δίκτυο κέντρων </a:t>
            </a:r>
            <a:r>
              <a:rPr lang="en-US" altLang="el-GR" sz="2400" b="1" dirty="0" smtClean="0">
                <a:solidFill>
                  <a:srgbClr val="FFFF00"/>
                </a:solidFill>
                <a:latin typeface="Arial Narrow" pitchFamily="34" charset="0"/>
              </a:rPr>
              <a:t>EUROPE </a:t>
            </a:r>
            <a:r>
              <a:rPr lang="en-US" altLang="el-GR" sz="2400" b="1" i="1" dirty="0" smtClean="0">
                <a:solidFill>
                  <a:srgbClr val="FFFF00"/>
                </a:solidFill>
                <a:latin typeface="Arial Narrow" pitchFamily="34" charset="0"/>
              </a:rPr>
              <a:t>DIRECT</a:t>
            </a:r>
            <a:endParaRPr lang="el-G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7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146305" y="2828836"/>
            <a:ext cx="118753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Η </a:t>
            </a:r>
            <a:r>
              <a:rPr lang="el-GR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Ευρωπαϊκή Επιτροπή </a:t>
            </a:r>
          </a:p>
          <a:p>
            <a:pPr algn="ctr"/>
            <a:r>
              <a:rPr lang="el-GR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δίνει </a:t>
            </a:r>
            <a:r>
              <a:rPr lang="el-GR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στους νέους ισχυρότερη φωνή στη χάραξη πολιτικής της ΕΕ </a:t>
            </a:r>
            <a:endParaRPr lang="el-GR" sz="28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l-GR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ως </a:t>
            </a:r>
            <a:r>
              <a:rPr lang="el-GR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παρακαταθήκη του Ευρωπαϊκού Έτους </a:t>
            </a:r>
            <a:r>
              <a:rPr lang="el-GR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Νεολαίας</a:t>
            </a:r>
            <a:endParaRPr lang="en-US" sz="28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19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58239" y="115888"/>
            <a:ext cx="9355245" cy="9448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“</a:t>
            </a:r>
            <a:r>
              <a:rPr lang="el-GR" dirty="0" smtClean="0">
                <a:solidFill>
                  <a:srgbClr val="FFFF00"/>
                </a:solidFill>
              </a:rPr>
              <a:t>Ευρωπαϊκά Έτη</a:t>
            </a:r>
            <a:r>
              <a:rPr lang="en-US" dirty="0" smtClean="0">
                <a:solidFill>
                  <a:srgbClr val="FFFF00"/>
                </a:solidFill>
              </a:rPr>
              <a:t>”</a:t>
            </a:r>
            <a:r>
              <a:rPr lang="el-GR" dirty="0" smtClean="0">
                <a:solidFill>
                  <a:srgbClr val="FFFF00"/>
                </a:solidFill>
              </a:rPr>
              <a:t> και προώθηση προγραμμάτων και δράσεων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99965" y="4504948"/>
            <a:ext cx="11753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Πολλά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“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Ευρωπαϊκά Έτη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”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 προσφέρουν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για διάφορες δράσεις, πρόσθετη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Calibri" pitchFamily="34" charset="0"/>
              </a:rPr>
              <a:t>χρηματοδότηση σε τοπικά, εθνικά και διασυνοριακά έργα που αντιμετωπίζουν το συγκεκριμένο ζήτημα.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9965" y="5488563"/>
            <a:ext cx="11845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/>
              <a:t>2023 </a:t>
            </a:r>
            <a:r>
              <a:rPr lang="el-GR" dirty="0" smtClean="0"/>
              <a:t>– </a:t>
            </a:r>
            <a:r>
              <a:rPr lang="el-GR" dirty="0" smtClean="0">
                <a:solidFill>
                  <a:srgbClr val="0000FF"/>
                </a:solidFill>
                <a:hlinkClick r:id="rId4"/>
              </a:rPr>
              <a:t>Ευρωπαϊκό Έτος Δεξιοτήτων </a:t>
            </a:r>
            <a:endParaRPr lang="el-GR" dirty="0" smtClean="0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/>
              <a:t>2022</a:t>
            </a:r>
            <a:r>
              <a:rPr lang="el-GR" dirty="0" smtClean="0"/>
              <a:t> </a:t>
            </a:r>
            <a:r>
              <a:rPr lang="el-GR" dirty="0"/>
              <a:t>– </a:t>
            </a:r>
            <a:r>
              <a:rPr lang="el-GR" dirty="0">
                <a:solidFill>
                  <a:srgbClr val="0000FF"/>
                </a:solidFill>
                <a:hlinkClick r:id="rId5"/>
              </a:rPr>
              <a:t>Ευρωπαϊκό Έτος </a:t>
            </a:r>
            <a:r>
              <a:rPr lang="el-GR" dirty="0" smtClean="0">
                <a:solidFill>
                  <a:srgbClr val="0000FF"/>
                </a:solidFill>
                <a:hlinkClick r:id="rId5"/>
              </a:rPr>
              <a:t>Νεολαίας</a:t>
            </a:r>
            <a:endParaRPr lang="el-GR" b="1" dirty="0" smtClean="0">
              <a:solidFill>
                <a:srgbClr val="0000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/>
              <a:t>2021</a:t>
            </a:r>
            <a:r>
              <a:rPr lang="el-GR" dirty="0" smtClean="0"/>
              <a:t> </a:t>
            </a:r>
            <a:r>
              <a:rPr lang="el-GR" dirty="0"/>
              <a:t>– </a:t>
            </a:r>
            <a:r>
              <a:rPr lang="el-GR" dirty="0">
                <a:hlinkClick r:id="rId6"/>
              </a:rPr>
              <a:t>Ευρωπαϊκό Έτος </a:t>
            </a:r>
            <a:r>
              <a:rPr lang="el-GR" dirty="0" smtClean="0">
                <a:hlinkClick r:id="rId6"/>
              </a:rPr>
              <a:t>Σιδηροδρόμων</a:t>
            </a:r>
            <a:endParaRPr lang="el-GR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 smtClean="0"/>
              <a:t>2018</a:t>
            </a:r>
            <a:r>
              <a:rPr lang="el-GR" dirty="0" smtClean="0"/>
              <a:t> </a:t>
            </a:r>
            <a:r>
              <a:rPr lang="el-GR" dirty="0"/>
              <a:t>– </a:t>
            </a:r>
            <a:r>
              <a:rPr lang="el-GR" dirty="0">
                <a:hlinkClick r:id="rId7"/>
              </a:rPr>
              <a:t>Ευρωπαϊκό Έτος Πολιτιστικής </a:t>
            </a:r>
            <a:r>
              <a:rPr lang="el-GR" dirty="0" smtClean="0">
                <a:hlinkClick r:id="rId7"/>
              </a:rPr>
              <a:t>Κληρονομιάς</a:t>
            </a:r>
            <a:r>
              <a:rPr lang="el-GR" dirty="0" smtClean="0">
                <a:latin typeface="Arial Narrow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el-GR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99965" y="1441039"/>
            <a:ext cx="11899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>
                <a:latin typeface="Arial Narrow" panose="020B0606020202030204" pitchFamily="34" charset="0"/>
              </a:rPr>
              <a:t>Με βάση τα </a:t>
            </a:r>
            <a:r>
              <a:rPr lang="el-GR" sz="2400" dirty="0" smtClean="0">
                <a:latin typeface="Arial Narrow" panose="020B0606020202030204" pitchFamily="34" charset="0"/>
              </a:rPr>
              <a:t>αποτελέσματα </a:t>
            </a:r>
            <a:r>
              <a:rPr lang="el-GR" sz="2400" dirty="0">
                <a:latin typeface="Arial Narrow" panose="020B0606020202030204" pitchFamily="34" charset="0"/>
              </a:rPr>
              <a:t>του Ευρωπαϊκού Έτους Νεολαίας 2022, η Επιτροπή ανακοίνωσε </a:t>
            </a:r>
            <a:r>
              <a:rPr lang="el-GR" sz="2400" dirty="0" smtClean="0">
                <a:latin typeface="Arial Narrow" panose="020B0606020202030204" pitchFamily="34" charset="0"/>
              </a:rPr>
              <a:t>στις </a:t>
            </a:r>
            <a:r>
              <a:rPr lang="el-GR" sz="24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10 Ιανουάριου 2024</a:t>
            </a:r>
            <a:r>
              <a:rPr lang="el-GR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l-GR" sz="2400" dirty="0" smtClean="0">
                <a:latin typeface="Arial Narrow" panose="020B0606020202030204" pitchFamily="34" charset="0"/>
                <a:hlinkClick r:id="rId8"/>
              </a:rPr>
              <a:t>διάφορες </a:t>
            </a:r>
            <a:r>
              <a:rPr lang="el-GR" sz="2400" dirty="0">
                <a:latin typeface="Arial Narrow" panose="020B0606020202030204" pitchFamily="34" charset="0"/>
                <a:hlinkClick r:id="rId8"/>
              </a:rPr>
              <a:t>δράσεις</a:t>
            </a:r>
            <a:r>
              <a:rPr lang="el-GR" sz="2400" dirty="0">
                <a:latin typeface="Arial Narrow" panose="020B0606020202030204" pitchFamily="34" charset="0"/>
              </a:rPr>
              <a:t> οι οποίες επιτρέπουν στους νέους να αποκτήσουν ισχυρότερη συμμετοχή στις αποφάσεις που τους επηρεάζουν και οι οποίες εμβαθύνουν τη διάσταση της νεολαίας σε μια σειρά πολιτικών </a:t>
            </a:r>
            <a:r>
              <a:rPr lang="el-GR" sz="2400" dirty="0" smtClean="0">
                <a:latin typeface="Arial Narrow" panose="020B0606020202030204" pitchFamily="34" charset="0"/>
              </a:rPr>
              <a:t>τη</a:t>
            </a:r>
            <a:r>
              <a:rPr lang="en-US" sz="2400" dirty="0" smtClean="0">
                <a:latin typeface="Arial Narrow" panose="020B0606020202030204" pitchFamily="34" charset="0"/>
              </a:rPr>
              <a:t>r</a:t>
            </a:r>
            <a:r>
              <a:rPr lang="el-GR" sz="2400" dirty="0" smtClean="0">
                <a:latin typeface="Arial Narrow" panose="020B0606020202030204" pitchFamily="34" charset="0"/>
              </a:rPr>
              <a:t>ς </a:t>
            </a:r>
            <a:r>
              <a:rPr lang="el-GR" sz="2400" dirty="0">
                <a:latin typeface="Arial Narrow" panose="020B0606020202030204" pitchFamily="34" charset="0"/>
              </a:rPr>
              <a:t>ΕΕ</a:t>
            </a:r>
            <a:r>
              <a:rPr lang="el-GR" sz="2400" dirty="0" smtClean="0">
                <a:latin typeface="Arial Narrow" panose="020B0606020202030204" pitchFamily="34" charset="0"/>
              </a:rPr>
              <a:t>. (</a:t>
            </a:r>
            <a:r>
              <a:rPr lang="el-GR" sz="2400" u="sng" dirty="0" smtClean="0">
                <a:latin typeface="Arial Narrow" panose="020B0606020202030204" pitchFamily="34" charset="0"/>
              </a:rPr>
              <a:t>Ευρωπαϊκή πρωτοβουλία Πολιτών</a:t>
            </a:r>
            <a:r>
              <a:rPr lang="el-GR" sz="2400" dirty="0" smtClean="0">
                <a:latin typeface="Arial Narrow" panose="020B0606020202030204" pitchFamily="34" charset="0"/>
              </a:rPr>
              <a:t>)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algn="just"/>
            <a:endParaRPr lang="el-GR" sz="2400" dirty="0">
              <a:latin typeface="Arial Narrow" panose="020B0606020202030204" pitchFamily="34" charset="0"/>
            </a:endParaRPr>
          </a:p>
          <a:p>
            <a:pPr algn="just"/>
            <a:r>
              <a:rPr lang="el-GR" sz="2400" dirty="0" smtClean="0">
                <a:latin typeface="Arial Narrow" panose="020B0606020202030204" pitchFamily="34" charset="0"/>
              </a:rPr>
              <a:t>Οι </a:t>
            </a:r>
            <a:r>
              <a:rPr lang="el-GR" sz="2400" dirty="0">
                <a:latin typeface="Arial Narrow" panose="020B0606020202030204" pitchFamily="34" charset="0"/>
              </a:rPr>
              <a:t>δράσεις αυτές θέτουν στο προσκήνιο τις ανάγκες της </a:t>
            </a:r>
            <a:r>
              <a:rPr lang="el-GR" sz="2400" dirty="0" smtClean="0">
                <a:latin typeface="Arial Narrow" panose="020B0606020202030204" pitchFamily="34" charset="0"/>
              </a:rPr>
              <a:t>νεολαίας και </a:t>
            </a:r>
            <a:r>
              <a:rPr lang="el-GR" sz="2400" dirty="0">
                <a:latin typeface="Arial Narrow" panose="020B0606020202030204" pitchFamily="34" charset="0"/>
              </a:rPr>
              <a:t>κινητοποιούν τους νέους και τις νέες </a:t>
            </a:r>
            <a:r>
              <a:rPr lang="el-GR" sz="2400" dirty="0" smtClean="0">
                <a:latin typeface="Arial Narrow" panose="020B0606020202030204" pitchFamily="34" charset="0"/>
              </a:rPr>
              <a:t>ενόψει </a:t>
            </a:r>
            <a:r>
              <a:rPr lang="el-GR" sz="2400" dirty="0">
                <a:latin typeface="Arial Narrow" panose="020B0606020202030204" pitchFamily="34" charset="0"/>
              </a:rPr>
              <a:t>των ευρωπαϊκών εκλογών του </a:t>
            </a:r>
            <a:r>
              <a:rPr lang="el-GR" sz="2400" dirty="0" smtClean="0">
                <a:latin typeface="Arial Narrow" panose="020B0606020202030204" pitchFamily="34" charset="0"/>
              </a:rPr>
              <a:t>2024.</a:t>
            </a:r>
            <a:endParaRPr lang="el-G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4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146304" y="4551462"/>
            <a:ext cx="118628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Erasmus+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Από το 1987, πάνω από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εκατομμύρια </a:t>
            </a:r>
            <a:r>
              <a:rPr lang="el-GR" sz="2400" dirty="0" smtClean="0">
                <a:solidFill>
                  <a:srgbClr val="0D0D0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συμμετέχοντες. </a:t>
            </a:r>
            <a:r>
              <a:rPr lang="el-GR" sz="2400" dirty="0" smtClean="0">
                <a:solidFill>
                  <a:srgbClr val="0D0D0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Σχολική, Επαγγελματική, Τριτοβάθμια, ενηλίκων, νέων, εργαζόμενων, αθλητών προπονητών.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Erasmus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Youth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Exchange</a:t>
            </a:r>
            <a:r>
              <a:rPr lang="el-GR" sz="2400" dirty="0">
                <a:solidFill>
                  <a:srgbClr val="0D0D0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0D0D0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– ΚΕΝΤΡΟ ΝΕΩΝ ΗΠΕΙΡΟΥ)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https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erasmus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plus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ec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europa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eu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US" sz="2400" u="sng" dirty="0" smtClean="0">
                <a:latin typeface="Arial Narrow" pitchFamily="34" charset="0"/>
                <a:hlinkClick r:id="rId5"/>
              </a:rPr>
              <a:t>https://erasmus-plus.ec.europa.eu/sites/default/files/2021-11/2022-erasmusplus-programme-guide_el.pdf</a:t>
            </a:r>
            <a:endParaRPr lang="el-GR" sz="2400" dirty="0" smtClean="0">
              <a:latin typeface="Arial Narrow" pitchFamily="34" charset="0"/>
            </a:endParaRPr>
          </a:p>
        </p:txBody>
      </p:sp>
      <p:pic>
        <p:nvPicPr>
          <p:cNvPr id="8" name="7 - Εικόνα" descr="Erasmus-hp-banner-w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496" y="1283208"/>
            <a:ext cx="11838432" cy="33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158496" y="5088666"/>
            <a:ext cx="118506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2. European solidarity Corps -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Ευρωπαϊκό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Σώμα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Αλληλεγγύης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Νέοι ηλικίας 18 - 30 ετών μπορούν να συμμετέχουν σε προγράμματα για την διατήρηση της βιοποικιλότητας ή την υποστήριξη ευάλωτων ομάδων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(</a:t>
            </a:r>
            <a:r>
              <a:rPr lang="el-GR" sz="2400" dirty="0" smtClean="0">
                <a:solidFill>
                  <a:srgbClr val="0D0D0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ΚΕΝΤΡΟ </a:t>
            </a:r>
            <a:r>
              <a:rPr lang="el-GR" sz="2400" dirty="0">
                <a:solidFill>
                  <a:srgbClr val="0D0D0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ΝΕΩΝ </a:t>
            </a:r>
            <a:r>
              <a:rPr lang="el-GR" sz="2400" dirty="0" smtClean="0">
                <a:solidFill>
                  <a:srgbClr val="0D0D0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ΗΠΕΙΡΟΥ)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https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europa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eu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youth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solidarity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_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5 - Εικόνα" descr="European Solidarity Corps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8112" y="1300140"/>
            <a:ext cx="9214104" cy="35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146304" y="5283739"/>
            <a:ext cx="11826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DiscoverEU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Διατίθενται </a:t>
            </a:r>
            <a:r>
              <a:rPr lang="el-GR" sz="2400" dirty="0" smtClean="0">
                <a:solidFill>
                  <a:srgbClr val="0D0D0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περισσότερα από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60.000 πάσο </a:t>
            </a:r>
            <a:r>
              <a:rPr lang="en-US" sz="2400" dirty="0" smtClean="0">
                <a:solidFill>
                  <a:srgbClr val="0D0D0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interrail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ετησίως σε νέους 18 ετών για ταξίδια σε 33 Ευρωπαϊκές χώρες.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  <a:hlinkClick r:id="rId4"/>
              </a:rPr>
              <a:t>https://europa.eu/youth/discovereu_el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7 - Εικόνα" descr="DiscoverEU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3056" y="1286012"/>
            <a:ext cx="7746656" cy="40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966" cy="1069145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1121663" y="115888"/>
            <a:ext cx="9391821" cy="104235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FF00"/>
                </a:solidFill>
              </a:rPr>
              <a:t/>
            </a:r>
            <a:br>
              <a:rPr lang="el-GR" dirty="0" smtClean="0">
                <a:solidFill>
                  <a:srgbClr val="FFFF00"/>
                </a:solidFill>
              </a:rPr>
            </a:br>
            <a:r>
              <a:rPr lang="el-GR" dirty="0" smtClean="0">
                <a:solidFill>
                  <a:srgbClr val="FFFF00"/>
                </a:solidFill>
              </a:rPr>
              <a:t>10 ευκαιρίες για τους νέους Ευρωπαίους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46304" y="5113050"/>
            <a:ext cx="1188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EU Youth Dialog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- Ευρωπαϊκός Διάλογος Νεολαίας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Το πρόγραμμα δίνει την δυνατότητα να ακουστεί η φωνή των νέων στη διαδικασία χάραξης πολιτικής της ΕΕ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(11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στόχοι)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  <a:hlinkClick r:id="rId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 Narrow" pitchFamily="34" charset="0"/>
                <a:ea typeface="Calibri" pitchFamily="34" charset="0"/>
                <a:cs typeface="Times New Roman" pitchFamily="18" charset="0"/>
                <a:hlinkClick r:id="rId5"/>
              </a:rPr>
              <a:t>https://youth.europa.eu/eu-youth-dialogue_el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" name="5 - Εικόνα" descr="EU Youth Dialogu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9088" y="1203960"/>
            <a:ext cx="7726680" cy="3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8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IC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-P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943</Words>
  <Application>Microsoft Office PowerPoint</Application>
  <PresentationFormat>Ευρεία οθόνη</PresentationFormat>
  <Paragraphs>108</Paragraphs>
  <Slides>16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Arial Narrow</vt:lpstr>
      <vt:lpstr>Calibri</vt:lpstr>
      <vt:lpstr>EC Square Sans Pro</vt:lpstr>
      <vt:lpstr>Times New Roman</vt:lpstr>
      <vt:lpstr>Verdana</vt:lpstr>
      <vt:lpstr>Wingdings</vt:lpstr>
      <vt:lpstr>Wingdings 2</vt:lpstr>
      <vt:lpstr>EDIC</vt:lpstr>
      <vt:lpstr>Παρουσίαση του PowerPoint</vt:lpstr>
      <vt:lpstr>Παρουσίαση του PowerPoint</vt:lpstr>
      <vt:lpstr>Παρουσίαση του PowerPoint</vt:lpstr>
      <vt:lpstr> 10 ευκαιρίες για τους νέους Ευρωπαίους </vt:lpstr>
      <vt:lpstr>“Ευρωπαϊκά Έτη” και προώθηση προγραμμάτων και δράσεων</vt:lpstr>
      <vt:lpstr> 10 ευκαιρίες για τους νέους Ευρωπαίους </vt:lpstr>
      <vt:lpstr> 10 ευκαιρίες για τους νέους Ευρωπαίους </vt:lpstr>
      <vt:lpstr> 10 ευκαιρίες για τους νέους Ευρωπαίους </vt:lpstr>
      <vt:lpstr> 10 ευκαιρίες για τους νέους Ευρωπαίους </vt:lpstr>
      <vt:lpstr> 10 ευκαιρίες για τους νέους Ευρωπαίους </vt:lpstr>
      <vt:lpstr> 10 ευκαιρίες για τους νέους Ευρωπαίους </vt:lpstr>
      <vt:lpstr> 10 ευκαιρίες για τους νέους Ευρωπαίους </vt:lpstr>
      <vt:lpstr> 10 ευκαιρίες για τους νέους Ευρωπαίους </vt:lpstr>
      <vt:lpstr> 10 ευκαιρίες για τους νέους Ευρωπαίους </vt:lpstr>
      <vt:lpstr> 10 ευκαιρίες για τους νέους Ευρωπαίους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75</cp:revision>
  <dcterms:created xsi:type="dcterms:W3CDTF">2022-04-11T05:02:39Z</dcterms:created>
  <dcterms:modified xsi:type="dcterms:W3CDTF">2024-01-16T06:03:15Z</dcterms:modified>
</cp:coreProperties>
</file>