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3" r:id="rId2"/>
    <p:sldId id="256" r:id="rId3"/>
    <p:sldId id="257" r:id="rId4"/>
    <p:sldId id="258" r:id="rId5"/>
    <p:sldId id="259" r:id="rId6"/>
    <p:sldId id="260" r:id="rId7"/>
    <p:sldId id="261" r:id="rId8"/>
    <p:sldId id="262"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55" autoAdjust="0"/>
    <p:restoredTop sz="94624" autoAdjust="0"/>
  </p:normalViewPr>
  <p:slideViewPr>
    <p:cSldViewPr>
      <p:cViewPr varScale="1">
        <p:scale>
          <a:sx n="110" d="100"/>
          <a:sy n="110" d="100"/>
        </p:scale>
        <p:origin x="-167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377802-51F7-4475-9B11-DE91C1C56CE5}" type="datetimeFigureOut">
              <a:rPr lang="el-GR" smtClean="0"/>
              <a:pPr/>
              <a:t>3/8/2018</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3A1097-0817-40C0-9E30-3D317DFE11C9}"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D9E5795A-DD59-4D22-A781-5EE2F0E78B20}" type="datetimeFigureOut">
              <a:rPr lang="el-GR" smtClean="0"/>
              <a:pPr/>
              <a:t>3/8/2018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98040ED-60A5-4558-AD88-30585BEEDC5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D9E5795A-DD59-4D22-A781-5EE2F0E78B20}" type="datetimeFigureOut">
              <a:rPr lang="el-GR" smtClean="0"/>
              <a:pPr/>
              <a:t>3/8/2018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98040ED-60A5-4558-AD88-30585BEEDC5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D9E5795A-DD59-4D22-A781-5EE2F0E78B20}" type="datetimeFigureOut">
              <a:rPr lang="el-GR" smtClean="0"/>
              <a:pPr/>
              <a:t>3/8/2018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98040ED-60A5-4558-AD88-30585BEEDC5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D9E5795A-DD59-4D22-A781-5EE2F0E78B20}" type="datetimeFigureOut">
              <a:rPr lang="el-GR" smtClean="0"/>
              <a:pPr/>
              <a:t>3/8/2018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98040ED-60A5-4558-AD88-30585BEEDC5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D9E5795A-DD59-4D22-A781-5EE2F0E78B20}" type="datetimeFigureOut">
              <a:rPr lang="el-GR" smtClean="0"/>
              <a:pPr/>
              <a:t>3/8/2018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98040ED-60A5-4558-AD88-30585BEEDC5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D9E5795A-DD59-4D22-A781-5EE2F0E78B20}" type="datetimeFigureOut">
              <a:rPr lang="el-GR" smtClean="0"/>
              <a:pPr/>
              <a:t>3/8/2018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98040ED-60A5-4558-AD88-30585BEEDC5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D9E5795A-DD59-4D22-A781-5EE2F0E78B20}" type="datetimeFigureOut">
              <a:rPr lang="el-GR" smtClean="0"/>
              <a:pPr/>
              <a:t>3/8/2018</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B98040ED-60A5-4558-AD88-30585BEEDC5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D9E5795A-DD59-4D22-A781-5EE2F0E78B20}" type="datetimeFigureOut">
              <a:rPr lang="el-GR" smtClean="0"/>
              <a:pPr/>
              <a:t>3/8/2018</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B98040ED-60A5-4558-AD88-30585BEEDC5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D9E5795A-DD59-4D22-A781-5EE2F0E78B20}" type="datetimeFigureOut">
              <a:rPr lang="el-GR" smtClean="0"/>
              <a:pPr/>
              <a:t>3/8/2018</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B98040ED-60A5-4558-AD88-30585BEEDC5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D9E5795A-DD59-4D22-A781-5EE2F0E78B20}" type="datetimeFigureOut">
              <a:rPr lang="el-GR" smtClean="0"/>
              <a:pPr/>
              <a:t>3/8/2018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98040ED-60A5-4558-AD88-30585BEEDC5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D9E5795A-DD59-4D22-A781-5EE2F0E78B20}" type="datetimeFigureOut">
              <a:rPr lang="el-GR" smtClean="0"/>
              <a:pPr/>
              <a:t>3/8/2018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98040ED-60A5-4558-AD88-30585BEEDC5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E5795A-DD59-4D22-A781-5EE2F0E78B20}" type="datetimeFigureOut">
              <a:rPr lang="el-GR" smtClean="0"/>
              <a:pPr/>
              <a:t>3/8/2018</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8040ED-60A5-4558-AD88-30585BEEDC5D}"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8.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www.youtube.com/watch?v=xU0tsgwiuC0" TargetMode="Externa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itc-international.eu/" TargetMode="External"/><Relationship Id="rId2" Type="http://schemas.openxmlformats.org/officeDocument/2006/relationships/hyperlink" Target="mailto:INFO@ITC-INTERNATIONAL.EU" TargetMode="External"/><Relationship Id="rId1" Type="http://schemas.openxmlformats.org/officeDocument/2006/relationships/slideLayout" Target="../slideLayouts/slideLayout2.xml"/><Relationship Id="rId4" Type="http://schemas.openxmlformats.org/officeDocument/2006/relationships/hyperlink" Target="mailto:belvedere@hhotels.cz"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www.youtube.com/watch?v=RaBgpOqradw"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8.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TextBox"/>
          <p:cNvSpPr txBox="1"/>
          <p:nvPr/>
        </p:nvSpPr>
        <p:spPr>
          <a:xfrm>
            <a:off x="1357290" y="4786322"/>
            <a:ext cx="6429420" cy="646331"/>
          </a:xfrm>
          <a:prstGeom prst="rect">
            <a:avLst/>
          </a:prstGeom>
          <a:noFill/>
        </p:spPr>
        <p:txBody>
          <a:bodyPr wrap="square" rtlCol="0">
            <a:spAutoFit/>
          </a:bodyPr>
          <a:lstStyle/>
          <a:p>
            <a:pPr algn="ctr"/>
            <a:r>
              <a:rPr lang="el-GR" sz="3600" dirty="0" smtClean="0"/>
              <a:t>16/10/2017-20/10/2017</a:t>
            </a:r>
            <a:endParaRPr lang="el-GR" sz="3600" dirty="0"/>
          </a:p>
        </p:txBody>
      </p:sp>
      <p:sp>
        <p:nvSpPr>
          <p:cNvPr id="7" name="6 - TextBox"/>
          <p:cNvSpPr txBox="1"/>
          <p:nvPr/>
        </p:nvSpPr>
        <p:spPr>
          <a:xfrm>
            <a:off x="642910" y="5357826"/>
            <a:ext cx="7358114" cy="1200329"/>
          </a:xfrm>
          <a:prstGeom prst="rect">
            <a:avLst/>
          </a:prstGeom>
          <a:noFill/>
        </p:spPr>
        <p:txBody>
          <a:bodyPr wrap="square" rtlCol="0">
            <a:spAutoFit/>
          </a:bodyPr>
          <a:lstStyle/>
          <a:p>
            <a:pPr algn="ctr"/>
            <a:r>
              <a:rPr lang="en-US" sz="3600" dirty="0" smtClean="0"/>
              <a:t>Approaching Multicultural Issues and Mixed Ability Classes</a:t>
            </a:r>
            <a:endParaRPr lang="el-GR" sz="3600" dirty="0"/>
          </a:p>
        </p:txBody>
      </p:sp>
      <p:pic>
        <p:nvPicPr>
          <p:cNvPr id="8194" name="Picture 2" descr="C:\Users\7οΓΕΛ\Desktop\praga photo\jarni-praha-z-letne.jpg"/>
          <p:cNvPicPr>
            <a:picLocks noChangeAspect="1" noChangeArrowheads="1"/>
          </p:cNvPicPr>
          <p:nvPr/>
        </p:nvPicPr>
        <p:blipFill>
          <a:blip r:embed="rId3" cstate="print"/>
          <a:srcRect/>
          <a:stretch>
            <a:fillRect/>
          </a:stretch>
        </p:blipFill>
        <p:spPr bwMode="auto">
          <a:xfrm>
            <a:off x="857224" y="1285860"/>
            <a:ext cx="7643866" cy="3500462"/>
          </a:xfrm>
          <a:prstGeom prst="rect">
            <a:avLst/>
          </a:prstGeom>
          <a:noFill/>
        </p:spPr>
      </p:pic>
      <p:pic>
        <p:nvPicPr>
          <p:cNvPr id="2051" name="Picture 3"/>
          <p:cNvPicPr>
            <a:picLocks noChangeAspect="1" noChangeArrowheads="1"/>
          </p:cNvPicPr>
          <p:nvPr/>
        </p:nvPicPr>
        <p:blipFill>
          <a:blip r:embed="rId4" cstate="print"/>
          <a:srcRect/>
          <a:stretch>
            <a:fillRect/>
          </a:stretch>
        </p:blipFill>
        <p:spPr bwMode="auto">
          <a:xfrm>
            <a:off x="4500562" y="142852"/>
            <a:ext cx="3981450" cy="1071570"/>
          </a:xfrm>
          <a:prstGeom prst="rect">
            <a:avLst/>
          </a:prstGeom>
          <a:noFill/>
          <a:ln w="9525">
            <a:noFill/>
            <a:miter lim="800000"/>
            <a:headEnd/>
            <a:tailEnd/>
          </a:ln>
          <a:effectLst/>
        </p:spPr>
      </p:pic>
      <p:sp>
        <p:nvSpPr>
          <p:cNvPr id="9" name="8 - TextBox"/>
          <p:cNvSpPr txBox="1"/>
          <p:nvPr/>
        </p:nvSpPr>
        <p:spPr>
          <a:xfrm>
            <a:off x="2786050" y="1142984"/>
            <a:ext cx="3714776" cy="646331"/>
          </a:xfrm>
          <a:prstGeom prst="rect">
            <a:avLst/>
          </a:prstGeom>
          <a:noFill/>
        </p:spPr>
        <p:txBody>
          <a:bodyPr wrap="square" rtlCol="0">
            <a:spAutoFit/>
          </a:bodyPr>
          <a:lstStyle/>
          <a:p>
            <a:pPr algn="ctr"/>
            <a:r>
              <a:rPr lang="en-US" sz="3600" dirty="0" smtClean="0"/>
              <a:t>Prague</a:t>
            </a:r>
            <a:endParaRPr lang="el-GR" sz="3600" dirty="0"/>
          </a:p>
        </p:txBody>
      </p:sp>
      <p:pic>
        <p:nvPicPr>
          <p:cNvPr id="1026" name="Picture 2" descr="C:\Users\michan\Desktop\30years_logo.jpg"/>
          <p:cNvPicPr>
            <a:picLocks noChangeAspect="1" noChangeArrowheads="1"/>
          </p:cNvPicPr>
          <p:nvPr/>
        </p:nvPicPr>
        <p:blipFill>
          <a:blip r:embed="rId5" cstate="print"/>
          <a:srcRect/>
          <a:stretch>
            <a:fillRect/>
          </a:stretch>
        </p:blipFill>
        <p:spPr bwMode="auto">
          <a:xfrm>
            <a:off x="857224" y="142852"/>
            <a:ext cx="1857388" cy="1071570"/>
          </a:xfrm>
          <a:prstGeom prst="rect">
            <a:avLst/>
          </a:prstGeom>
          <a:noFill/>
        </p:spPr>
      </p:pic>
      <p:pic>
        <p:nvPicPr>
          <p:cNvPr id="2" name="Picture 2" descr="C:\Users\michan\Desktop\ικυ λογο.jpg"/>
          <p:cNvPicPr>
            <a:picLocks noChangeAspect="1" noChangeArrowheads="1"/>
          </p:cNvPicPr>
          <p:nvPr/>
        </p:nvPicPr>
        <p:blipFill>
          <a:blip r:embed="rId6" cstate="print"/>
          <a:srcRect/>
          <a:stretch>
            <a:fillRect/>
          </a:stretch>
        </p:blipFill>
        <p:spPr bwMode="auto">
          <a:xfrm>
            <a:off x="2786050" y="142852"/>
            <a:ext cx="1643074" cy="1071570"/>
          </a:xfrm>
          <a:prstGeom prst="rect">
            <a:avLst/>
          </a:prstGeom>
          <a:noFill/>
        </p:spPr>
      </p:pic>
    </p:spTree>
  </p:cSld>
  <p:clrMapOvr>
    <a:masterClrMapping/>
  </p:clrMapOvr>
  <p:transition spd="med">
    <p:wedge/>
    <p:sndAc>
      <p:stSnd>
        <p:snd r:embed="rId2" name="hammer.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i="1" dirty="0" smtClean="0"/>
              <a:t>Εβραϊκή Συνοικία </a:t>
            </a:r>
            <a:endParaRPr lang="el-GR" i="1" dirty="0"/>
          </a:p>
        </p:txBody>
      </p:sp>
      <p:sp>
        <p:nvSpPr>
          <p:cNvPr id="4" name="3 - Θέση κειμένου"/>
          <p:cNvSpPr>
            <a:spLocks noGrp="1"/>
          </p:cNvSpPr>
          <p:nvPr>
            <p:ph type="body" sz="half" idx="2"/>
          </p:nvPr>
        </p:nvSpPr>
        <p:spPr/>
        <p:txBody>
          <a:bodyPr>
            <a:normAutofit/>
          </a:bodyPr>
          <a:lstStyle/>
          <a:p>
            <a:r>
              <a:rPr lang="el-GR" sz="2000" dirty="0" smtClean="0"/>
              <a:t>Βρίσκεται μεταξύ της Παλιάς Πόλης και του ποταμού Μολδάβα. Αξίζει τον κόπο να επισκεφθεί κανείς το Εβραϊκό Κοιμητήριο αλλά και μια από τις έξι συναγωγές. Την Παλιά-Νέα Συναγωγή η οποία χρονολογείται από τα τέλη του 13</a:t>
            </a:r>
            <a:r>
              <a:rPr lang="el-GR" sz="2000" baseline="30000" dirty="0" smtClean="0"/>
              <a:t>ου</a:t>
            </a:r>
            <a:r>
              <a:rPr lang="el-GR" sz="2000" dirty="0" smtClean="0"/>
              <a:t> αιώνα-η παλαιότερη  της Κεντρικής Ευρώπης- κοσμούν εξαιρετικά μωσαϊκά και έπιπλα εποχής.</a:t>
            </a:r>
            <a:endParaRPr lang="el-GR" sz="2000" dirty="0"/>
          </a:p>
        </p:txBody>
      </p:sp>
      <p:pic>
        <p:nvPicPr>
          <p:cNvPr id="10242" name="Picture 2" descr="C:\Users\7οΓΕΛ\Desktop\praga photo\αρχείο λήψης (5).jpg"/>
          <p:cNvPicPr>
            <a:picLocks noGrp="1" noChangeAspect="1" noChangeArrowheads="1"/>
          </p:cNvPicPr>
          <p:nvPr>
            <p:ph idx="1"/>
          </p:nvPr>
        </p:nvPicPr>
        <p:blipFill>
          <a:blip r:embed="rId2" cstate="print"/>
          <a:srcRect/>
          <a:stretch>
            <a:fillRect/>
          </a:stretch>
        </p:blipFill>
        <p:spPr bwMode="auto">
          <a:xfrm>
            <a:off x="3714744" y="571480"/>
            <a:ext cx="5000660" cy="2714644"/>
          </a:xfrm>
          <a:prstGeom prst="rect">
            <a:avLst/>
          </a:prstGeom>
          <a:noFill/>
        </p:spPr>
      </p:pic>
      <p:pic>
        <p:nvPicPr>
          <p:cNvPr id="10243" name="Picture 3" descr="C:\Users\7οΓΕΛ\Desktop\praga photo\1107_Storbyguide_Historiske.jpg"/>
          <p:cNvPicPr>
            <a:picLocks noChangeAspect="1" noChangeArrowheads="1"/>
          </p:cNvPicPr>
          <p:nvPr/>
        </p:nvPicPr>
        <p:blipFill>
          <a:blip r:embed="rId3" cstate="print"/>
          <a:srcRect/>
          <a:stretch>
            <a:fillRect/>
          </a:stretch>
        </p:blipFill>
        <p:spPr bwMode="auto">
          <a:xfrm>
            <a:off x="3643306" y="3429000"/>
            <a:ext cx="5143536" cy="3357563"/>
          </a:xfrm>
          <a:prstGeom prst="rect">
            <a:avLst/>
          </a:prstGeom>
          <a:noFill/>
        </p:spPr>
      </p:pic>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798496"/>
          </a:xfrm>
        </p:spPr>
        <p:txBody>
          <a:bodyPr/>
          <a:lstStyle/>
          <a:p>
            <a:r>
              <a:rPr lang="el-GR" i="1" dirty="0" smtClean="0"/>
              <a:t>Λόφος του </a:t>
            </a:r>
            <a:r>
              <a:rPr lang="en-US" i="1" dirty="0" smtClean="0"/>
              <a:t>Petrin</a:t>
            </a:r>
            <a:endParaRPr lang="el-GR" i="1" dirty="0"/>
          </a:p>
        </p:txBody>
      </p:sp>
      <p:sp>
        <p:nvSpPr>
          <p:cNvPr id="4" name="3 - Θέση κειμένου"/>
          <p:cNvSpPr>
            <a:spLocks noGrp="1"/>
          </p:cNvSpPr>
          <p:nvPr>
            <p:ph type="body" sz="half" idx="2"/>
          </p:nvPr>
        </p:nvSpPr>
        <p:spPr>
          <a:xfrm>
            <a:off x="457200" y="1071546"/>
            <a:ext cx="3008313" cy="5054617"/>
          </a:xfrm>
        </p:spPr>
        <p:txBody>
          <a:bodyPr>
            <a:normAutofit fontScale="92500" lnSpcReduction="10000"/>
          </a:bodyPr>
          <a:lstStyle/>
          <a:p>
            <a:r>
              <a:rPr lang="el-GR" sz="2000" dirty="0" smtClean="0"/>
              <a:t>Δίπλα στο Κάστρο της Πράγας, ένα από τα μεγαλύτερα πάρκα, στο κέντρο της πόλης. Στο λόφο υπάρχει το </a:t>
            </a:r>
            <a:r>
              <a:rPr lang="el-GR" sz="2000" i="1" dirty="0" smtClean="0"/>
              <a:t>Παρατηρητήριο του </a:t>
            </a:r>
            <a:r>
              <a:rPr lang="en-US" sz="2000" i="1" dirty="0" smtClean="0"/>
              <a:t>Petrin</a:t>
            </a:r>
            <a:r>
              <a:rPr lang="el-GR" sz="2000" i="1" dirty="0"/>
              <a:t> </a:t>
            </a:r>
            <a:r>
              <a:rPr lang="el-GR" sz="2000" dirty="0" smtClean="0"/>
              <a:t>απομίμηση του πύργου του Άιφελ απ’ όπου η θέα είναι καταπληκτική. Υπάρχουν επίσης τα απομεινάρια των Τειχών του Λοιμού που κτίστηκαν το 14</a:t>
            </a:r>
            <a:r>
              <a:rPr lang="el-GR" sz="2000" baseline="30000" dirty="0" smtClean="0"/>
              <a:t>ο</a:t>
            </a:r>
            <a:r>
              <a:rPr lang="el-GR" sz="2000" dirty="0" smtClean="0"/>
              <a:t> αιώνα με διαταγή του Καρόλου Δ’ ώστε να δοθεί δουλειά σε άπορους και να γλυτώσουν από το λοιμό, αλλά και το ιδιαίτερο μνημείο  αφιερωμένο στα θύματα του κομουνιστικού </a:t>
            </a:r>
            <a:r>
              <a:rPr lang="el-GR" sz="2000" dirty="0"/>
              <a:t>κ</a:t>
            </a:r>
            <a:r>
              <a:rPr lang="el-GR" sz="2000" dirty="0" smtClean="0"/>
              <a:t>αθεστώτος.</a:t>
            </a:r>
            <a:endParaRPr lang="el-GR" sz="2000" dirty="0"/>
          </a:p>
        </p:txBody>
      </p:sp>
      <p:pic>
        <p:nvPicPr>
          <p:cNvPr id="11266" name="Picture 2" descr="C:\Users\7οΓΕΛ\Desktop\praga photo\images (7).jpg"/>
          <p:cNvPicPr>
            <a:picLocks noGrp="1" noChangeAspect="1" noChangeArrowheads="1"/>
          </p:cNvPicPr>
          <p:nvPr>
            <p:ph idx="1"/>
          </p:nvPr>
        </p:nvPicPr>
        <p:blipFill>
          <a:blip r:embed="rId2" cstate="print"/>
          <a:srcRect/>
          <a:stretch>
            <a:fillRect/>
          </a:stretch>
        </p:blipFill>
        <p:spPr bwMode="auto">
          <a:xfrm>
            <a:off x="6215074" y="285728"/>
            <a:ext cx="2500330" cy="2786082"/>
          </a:xfrm>
          <a:prstGeom prst="rect">
            <a:avLst/>
          </a:prstGeom>
          <a:noFill/>
        </p:spPr>
      </p:pic>
      <p:pic>
        <p:nvPicPr>
          <p:cNvPr id="11269" name="Picture 5" descr="C:\Users\7οΓΕΛ\Desktop\praga photo\images (8).jpg"/>
          <p:cNvPicPr>
            <a:picLocks noChangeAspect="1" noChangeArrowheads="1"/>
          </p:cNvPicPr>
          <p:nvPr/>
        </p:nvPicPr>
        <p:blipFill>
          <a:blip r:embed="rId3" cstate="print"/>
          <a:srcRect/>
          <a:stretch>
            <a:fillRect/>
          </a:stretch>
        </p:blipFill>
        <p:spPr bwMode="auto">
          <a:xfrm>
            <a:off x="3571868" y="285728"/>
            <a:ext cx="2428892" cy="2786082"/>
          </a:xfrm>
          <a:prstGeom prst="rect">
            <a:avLst/>
          </a:prstGeom>
          <a:noFill/>
        </p:spPr>
      </p:pic>
      <p:pic>
        <p:nvPicPr>
          <p:cNvPr id="11270" name="Picture 6" descr="C:\Users\7οΓΕΛ\Desktop\praga photo\photo2jpg.jpg"/>
          <p:cNvPicPr>
            <a:picLocks noChangeAspect="1" noChangeArrowheads="1"/>
          </p:cNvPicPr>
          <p:nvPr/>
        </p:nvPicPr>
        <p:blipFill>
          <a:blip r:embed="rId4" cstate="print"/>
          <a:srcRect/>
          <a:stretch>
            <a:fillRect/>
          </a:stretch>
        </p:blipFill>
        <p:spPr bwMode="auto">
          <a:xfrm>
            <a:off x="4143372" y="3429000"/>
            <a:ext cx="4214842" cy="3071835"/>
          </a:xfrm>
          <a:prstGeom prst="rect">
            <a:avLst/>
          </a:prstGeom>
          <a:noFill/>
        </p:spPr>
      </p:pic>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428604"/>
            <a:ext cx="3008313" cy="785818"/>
          </a:xfrm>
        </p:spPr>
        <p:txBody>
          <a:bodyPr/>
          <a:lstStyle/>
          <a:p>
            <a:pPr algn="ctr"/>
            <a:r>
              <a:rPr lang="el-GR" i="1" dirty="0" smtClean="0"/>
              <a:t>Η πλατεία </a:t>
            </a:r>
            <a:r>
              <a:rPr lang="el-GR" i="1" smtClean="0"/>
              <a:t>της Παλιάς Πόλης</a:t>
            </a:r>
            <a:endParaRPr lang="el-GR" i="1" dirty="0"/>
          </a:p>
        </p:txBody>
      </p:sp>
      <p:sp>
        <p:nvSpPr>
          <p:cNvPr id="4" name="3 - Θέση κειμένου"/>
          <p:cNvSpPr>
            <a:spLocks noGrp="1"/>
          </p:cNvSpPr>
          <p:nvPr>
            <p:ph type="body" sz="half" idx="2"/>
          </p:nvPr>
        </p:nvSpPr>
        <p:spPr>
          <a:xfrm>
            <a:off x="457200" y="1285860"/>
            <a:ext cx="3008313" cy="4840303"/>
          </a:xfrm>
        </p:spPr>
        <p:txBody>
          <a:bodyPr>
            <a:normAutofit lnSpcReduction="10000"/>
          </a:bodyPr>
          <a:lstStyle/>
          <a:p>
            <a:r>
              <a:rPr lang="el-GR" sz="2000" dirty="0"/>
              <a:t>Η ιστορία της ξεκινά τον 11ο αιώνα, ως σημείο συνάντησης και ανταλλαγής </a:t>
            </a:r>
            <a:r>
              <a:rPr lang="el-GR" sz="2000" dirty="0" smtClean="0"/>
              <a:t>προϊόντων.</a:t>
            </a:r>
            <a:r>
              <a:rPr lang="el-GR" sz="2000" dirty="0"/>
              <a:t> Περιβάλλεται από εντυπωσιακά </a:t>
            </a:r>
            <a:r>
              <a:rPr lang="el-GR" sz="2000" dirty="0" smtClean="0"/>
              <a:t>κτίρια. Το δημαρχείο της Παλιάς Πόλης, τον καθεδρικό ναό του </a:t>
            </a:r>
            <a:r>
              <a:rPr lang="en-US" sz="2000" dirty="0" smtClean="0"/>
              <a:t>Tyn, </a:t>
            </a:r>
            <a:r>
              <a:rPr lang="el-GR" sz="2000" dirty="0" smtClean="0"/>
              <a:t>την εκκλησία του Αγίου Νικολάου, το παλάτι </a:t>
            </a:r>
            <a:r>
              <a:rPr lang="en-US" sz="2000" dirty="0" smtClean="0"/>
              <a:t>Kinsky,</a:t>
            </a:r>
            <a:r>
              <a:rPr lang="el-GR" sz="2000" dirty="0" smtClean="0"/>
              <a:t> το ανάκτορο της πέτρινης καμπάνας, το μνημείο αφιερωμένο στον </a:t>
            </a:r>
            <a:r>
              <a:rPr lang="en-US" sz="2000" dirty="0" smtClean="0"/>
              <a:t>Jan Hus-</a:t>
            </a:r>
            <a:r>
              <a:rPr lang="el-GR" sz="2000" dirty="0" smtClean="0"/>
              <a:t> φιλόσοφο και μεταρρυθμιστή που κάηκε στην πυρά το 1415.</a:t>
            </a:r>
            <a:endParaRPr lang="el-GR" sz="2000" dirty="0"/>
          </a:p>
        </p:txBody>
      </p:sp>
      <p:pic>
        <p:nvPicPr>
          <p:cNvPr id="12290" name="Picture 2" descr="C:\Users\7οΓΕΛ\Desktop\praga photo\prague-oldtownsquare.jpg"/>
          <p:cNvPicPr>
            <a:picLocks noGrp="1" noChangeAspect="1" noChangeArrowheads="1"/>
          </p:cNvPicPr>
          <p:nvPr>
            <p:ph idx="1"/>
          </p:nvPr>
        </p:nvPicPr>
        <p:blipFill>
          <a:blip r:embed="rId2" cstate="print"/>
          <a:srcRect/>
          <a:stretch>
            <a:fillRect/>
          </a:stretch>
        </p:blipFill>
        <p:spPr bwMode="auto">
          <a:xfrm>
            <a:off x="3428992" y="857232"/>
            <a:ext cx="5500726" cy="4714909"/>
          </a:xfrm>
          <a:prstGeom prst="rect">
            <a:avLst/>
          </a:prstGeom>
          <a:noFill/>
        </p:spPr>
      </p:pic>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727058"/>
          </a:xfrm>
        </p:spPr>
        <p:txBody>
          <a:bodyPr/>
          <a:lstStyle/>
          <a:p>
            <a:r>
              <a:rPr lang="el-GR" i="1" dirty="0" smtClean="0"/>
              <a:t>Μαύρο Θέατρο</a:t>
            </a:r>
            <a:endParaRPr lang="el-GR" i="1" dirty="0"/>
          </a:p>
        </p:txBody>
      </p:sp>
      <p:sp>
        <p:nvSpPr>
          <p:cNvPr id="4" name="3 - Θέση κειμένου"/>
          <p:cNvSpPr>
            <a:spLocks noGrp="1"/>
          </p:cNvSpPr>
          <p:nvPr>
            <p:ph type="body" sz="half" idx="2"/>
          </p:nvPr>
        </p:nvSpPr>
        <p:spPr>
          <a:xfrm>
            <a:off x="357158" y="1000108"/>
            <a:ext cx="3000397" cy="5126055"/>
          </a:xfrm>
        </p:spPr>
        <p:txBody>
          <a:bodyPr>
            <a:normAutofit fontScale="92500" lnSpcReduction="20000"/>
          </a:bodyPr>
          <a:lstStyle/>
          <a:p>
            <a:r>
              <a:rPr lang="el-GR" sz="2000" dirty="0" smtClean="0"/>
              <a:t> Η τεχνική βασίζεται στον φωτισμό του υπεριώδους φωτός (γνωστού ως black light), που κάνει το ανθρώπινο μάτι να προσλαμβάνει διαφορετικά τα καθημερινά αντικείμενα. Οι ηθοποιοί, ντυμένοι στα μαύρα (ή, όταν οι αφηγηματικές ανάγκες το προστάζουν, φορώντας πολύχρωμα κοστούμια), χρησιμοποιούν αντικείμενα που με τον κατάλληλο υποβλητικό φωτισμό και τις τεχνικές κίνησης μοιάζουν να αποκτούν ζωή, την ίδια ώρα που οι άνθρωποι πάνω στη σκηνή αψηφούν τη βαρύτητα και πετούν!</a:t>
            </a:r>
            <a:endParaRPr lang="el-GR" sz="2000" dirty="0"/>
          </a:p>
        </p:txBody>
      </p:sp>
      <p:pic>
        <p:nvPicPr>
          <p:cNvPr id="1026" name="Picture 2" descr="C:\Users\michan\Desktop\ΠΡΆΓΑ ΦΩΤΟ\images.jpg">
            <a:hlinkClick r:id="rId2"/>
          </p:cNvPr>
          <p:cNvPicPr>
            <a:picLocks noGrp="1" noChangeAspect="1" noChangeArrowheads="1"/>
          </p:cNvPicPr>
          <p:nvPr>
            <p:ph idx="1"/>
          </p:nvPr>
        </p:nvPicPr>
        <p:blipFill>
          <a:blip r:embed="rId3" cstate="print"/>
          <a:srcRect/>
          <a:stretch>
            <a:fillRect/>
          </a:stretch>
        </p:blipFill>
        <p:spPr bwMode="auto">
          <a:xfrm>
            <a:off x="3428992" y="1428736"/>
            <a:ext cx="5551753" cy="4318030"/>
          </a:xfrm>
          <a:prstGeom prst="rect">
            <a:avLst/>
          </a:prstGeom>
          <a:noFill/>
        </p:spPr>
      </p:pic>
      <p:sp>
        <p:nvSpPr>
          <p:cNvPr id="1028" name="AutoShape 4" descr="Αποτέλεσμα εικόνας για Μαύρο Θέατρο"/>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8" name="7 - Ορθογώνιο"/>
          <p:cNvSpPr/>
          <p:nvPr/>
        </p:nvSpPr>
        <p:spPr>
          <a:xfrm>
            <a:off x="3214678" y="642919"/>
            <a:ext cx="5715040" cy="646331"/>
          </a:xfrm>
          <a:prstGeom prst="rect">
            <a:avLst/>
          </a:prstGeom>
        </p:spPr>
        <p:txBody>
          <a:bodyPr wrap="square">
            <a:spAutoFit/>
          </a:bodyPr>
          <a:lstStyle/>
          <a:p>
            <a:pPr algn="ctr">
              <a:buFont typeface="Wingdings" pitchFamily="2" charset="2"/>
              <a:buChar char="Ø"/>
            </a:pPr>
            <a:r>
              <a:rPr lang="el-GR" dirty="0" smtClean="0"/>
              <a:t>Κάντε </a:t>
            </a:r>
            <a:r>
              <a:rPr lang="el-GR" dirty="0" smtClean="0"/>
              <a:t>δεξί </a:t>
            </a:r>
            <a:r>
              <a:rPr lang="el-GR" dirty="0" smtClean="0"/>
              <a:t>κλικ και στη συνέχεια «άνοιγμα υπερ-σύνδεσης» </a:t>
            </a:r>
            <a:r>
              <a:rPr lang="el-GR" dirty="0" smtClean="0"/>
              <a:t>στην παρακάτω εικόνα για να δείτε το </a:t>
            </a:r>
            <a:r>
              <a:rPr lang="el-GR" dirty="0" smtClean="0"/>
              <a:t>βίντεο</a:t>
            </a:r>
            <a:endParaRPr lang="el-GR" dirty="0"/>
          </a:p>
        </p:txBody>
      </p:sp>
    </p:spTree>
  </p:cSld>
  <p:clrMapOvr>
    <a:masterClrMapping/>
  </p:clrMapOvr>
  <p:transition>
    <p:wedg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54032"/>
          </a:xfrm>
        </p:spPr>
        <p:txBody>
          <a:bodyPr>
            <a:normAutofit/>
          </a:bodyPr>
          <a:lstStyle/>
          <a:p>
            <a:r>
              <a:rPr lang="el-GR" sz="3200" dirty="0" smtClean="0"/>
              <a:t>Νόμισμα Τσεχίας-Συνάλλαγμα</a:t>
            </a:r>
            <a:endParaRPr lang="el-GR" sz="3200" dirty="0"/>
          </a:p>
        </p:txBody>
      </p:sp>
      <p:sp>
        <p:nvSpPr>
          <p:cNvPr id="3" name="2 - Θέση περιεχομένου"/>
          <p:cNvSpPr>
            <a:spLocks noGrp="1"/>
          </p:cNvSpPr>
          <p:nvPr>
            <p:ph idx="1"/>
          </p:nvPr>
        </p:nvSpPr>
        <p:spPr>
          <a:xfrm>
            <a:off x="457200" y="1214422"/>
            <a:ext cx="8229600" cy="4071967"/>
          </a:xfrm>
        </p:spPr>
        <p:txBody>
          <a:bodyPr>
            <a:normAutofit/>
          </a:bodyPr>
          <a:lstStyle/>
          <a:p>
            <a:r>
              <a:rPr lang="el-GR" sz="2000" dirty="0" smtClean="0"/>
              <a:t>Κορόνα </a:t>
            </a:r>
            <a:r>
              <a:rPr lang="en-US" sz="2000" dirty="0" smtClean="0"/>
              <a:t>kc (CZK)</a:t>
            </a:r>
            <a:r>
              <a:rPr lang="el-GR" sz="2000" dirty="0" smtClean="0"/>
              <a:t>.</a:t>
            </a:r>
            <a:endParaRPr lang="en-US" sz="2000" dirty="0" smtClean="0"/>
          </a:p>
          <a:p>
            <a:r>
              <a:rPr lang="el-GR" sz="2000" dirty="0" smtClean="0"/>
              <a:t>Για να βρείτε την ισοτιμία επισκεφτείτε: </a:t>
            </a:r>
            <a:r>
              <a:rPr lang="en-US" sz="2000" dirty="0" smtClean="0"/>
              <a:t>XE.com</a:t>
            </a:r>
            <a:r>
              <a:rPr lang="el-GR" sz="2000" dirty="0" smtClean="0"/>
              <a:t>, επιλέξτε τη χώρα: </a:t>
            </a:r>
            <a:r>
              <a:rPr lang="en-US" sz="2000" dirty="0" smtClean="0"/>
              <a:t>Czechia, </a:t>
            </a:r>
            <a:r>
              <a:rPr lang="el-GR" sz="2000" dirty="0" smtClean="0"/>
              <a:t>δείτε την αντιστοιχία</a:t>
            </a:r>
            <a:r>
              <a:rPr lang="en-US" sz="2000" dirty="0" smtClean="0"/>
              <a:t> </a:t>
            </a:r>
            <a:r>
              <a:rPr lang="el-GR" sz="2000" dirty="0" smtClean="0"/>
              <a:t>σε </a:t>
            </a:r>
            <a:r>
              <a:rPr lang="en-US" sz="2000" dirty="0" smtClean="0"/>
              <a:t>euro.</a:t>
            </a:r>
          </a:p>
          <a:p>
            <a:r>
              <a:rPr lang="el-GR" sz="2000" dirty="0" smtClean="0"/>
              <a:t>Δεν κάνουμε ποτέ συνάλλαγμα στο δρόμο, προτιμάμε την τράπεζα. Τράπεζες ανοιχτές από Δευτέρα έως Παρασκευή , από 08.00 π.μ. έως 04.00 μ.μ., προμήθεια 1-2%.</a:t>
            </a:r>
          </a:p>
          <a:p>
            <a:r>
              <a:rPr lang="el-GR" sz="2000" dirty="0" smtClean="0"/>
              <a:t>Μπορείτε να κάνετε συνάλλαγμα και σε ξενοδοχείο, προμήθεια περίπου 5%.</a:t>
            </a:r>
          </a:p>
          <a:p>
            <a:r>
              <a:rPr lang="el-GR" sz="2000" dirty="0" smtClean="0"/>
              <a:t>Προσοχή στα ανταλλακτήρια δεν είναι όλα αξιόπιστα και πάντα ρωτάτε το </a:t>
            </a:r>
            <a:r>
              <a:rPr lang="en-US" sz="2000" dirty="0" smtClean="0"/>
              <a:t>netto, </a:t>
            </a:r>
            <a:r>
              <a:rPr lang="el-GR" sz="2000" dirty="0" smtClean="0"/>
              <a:t>δηλαδή  πόσα χρήματα θα πάρετε στο χέρι. Αποφεύγουμε να κάνουμε συνάλλαγμα σε </a:t>
            </a:r>
            <a:r>
              <a:rPr lang="en-US" sz="2000" dirty="0" smtClean="0"/>
              <a:t>ATM </a:t>
            </a:r>
            <a:r>
              <a:rPr lang="el-GR" sz="2000" dirty="0" smtClean="0"/>
              <a:t> ανταλλακτηρίων.</a:t>
            </a:r>
          </a:p>
          <a:p>
            <a:endParaRPr lang="el-GR" sz="2000" dirty="0"/>
          </a:p>
        </p:txBody>
      </p:sp>
    </p:spTree>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082660"/>
          </a:xfrm>
        </p:spPr>
        <p:txBody>
          <a:bodyPr>
            <a:normAutofit/>
          </a:bodyPr>
          <a:lstStyle/>
          <a:p>
            <a:r>
              <a:rPr lang="el-GR" sz="3200" dirty="0" smtClean="0"/>
              <a:t>Μεταφορά από και προς αεροδρόμιο Πράγας</a:t>
            </a:r>
            <a:br>
              <a:rPr lang="el-GR" sz="3200" dirty="0" smtClean="0"/>
            </a:br>
            <a:r>
              <a:rPr lang="el-GR" sz="3200" dirty="0" smtClean="0"/>
              <a:t>Μέσα μεταφοράς</a:t>
            </a:r>
            <a:endParaRPr lang="el-GR" sz="3200" dirty="0"/>
          </a:p>
        </p:txBody>
      </p:sp>
      <p:sp>
        <p:nvSpPr>
          <p:cNvPr id="3" name="2 - Θέση περιεχομένου"/>
          <p:cNvSpPr>
            <a:spLocks noGrp="1"/>
          </p:cNvSpPr>
          <p:nvPr>
            <p:ph idx="1"/>
          </p:nvPr>
        </p:nvSpPr>
        <p:spPr>
          <a:xfrm>
            <a:off x="457200" y="1428736"/>
            <a:ext cx="8229600" cy="4697427"/>
          </a:xfrm>
        </p:spPr>
        <p:txBody>
          <a:bodyPr>
            <a:normAutofit fontScale="92500" lnSpcReduction="10000"/>
          </a:bodyPr>
          <a:lstStyle/>
          <a:p>
            <a:r>
              <a:rPr lang="el-GR" sz="2000" dirty="0" smtClean="0"/>
              <a:t>Το αεροδρόμιο βρίσκεται γύρω στα 16 χλμ. από το κέντρο της πόλης.</a:t>
            </a:r>
            <a:r>
              <a:rPr lang="en-US" sz="2000" dirty="0" smtClean="0"/>
              <a:t>           11,5 </a:t>
            </a:r>
            <a:r>
              <a:rPr lang="el-GR" sz="2000" dirty="0" smtClean="0"/>
              <a:t>χλμ από το ξενοδοχείο </a:t>
            </a:r>
            <a:r>
              <a:rPr lang="en-US" sz="2000" dirty="0" smtClean="0"/>
              <a:t>Belvedere.</a:t>
            </a:r>
            <a:endParaRPr lang="el-GR" sz="2000" dirty="0" smtClean="0"/>
          </a:p>
          <a:p>
            <a:r>
              <a:rPr lang="el-GR" sz="2000" dirty="0" smtClean="0"/>
              <a:t>Αγορά εισιτηρίου -32 κορόνες- από περίπτερο του αεροδρομίου:</a:t>
            </a:r>
            <a:r>
              <a:rPr lang="en-US" sz="2000" dirty="0" smtClean="0"/>
              <a:t>Public Transport</a:t>
            </a:r>
            <a:r>
              <a:rPr lang="el-GR" sz="2000" dirty="0" smtClean="0"/>
              <a:t>.</a:t>
            </a:r>
          </a:p>
          <a:p>
            <a:r>
              <a:rPr lang="el-GR" sz="2000" dirty="0" smtClean="0"/>
              <a:t>Λεωφορείο 119, στάση στα 100 μέτρα απέναντι από την αίθουσα αφίξεων.</a:t>
            </a:r>
          </a:p>
          <a:p>
            <a:r>
              <a:rPr lang="el-GR" sz="2000" dirty="0" smtClean="0"/>
              <a:t>Παίρνετε το 119 ή λεωφορείο ΑΕ κατεβαίνετε στη στάση </a:t>
            </a:r>
            <a:r>
              <a:rPr lang="en-US" sz="2000" dirty="0" smtClean="0"/>
              <a:t>Nadráží Veleslavín</a:t>
            </a:r>
            <a:r>
              <a:rPr lang="el-GR" sz="2000" dirty="0" smtClean="0"/>
              <a:t> και συνεχίζετε με το μετρό γραμμή Α ή το τράμ 26.</a:t>
            </a:r>
          </a:p>
          <a:p>
            <a:r>
              <a:rPr lang="el-GR" sz="2000" dirty="0" smtClean="0"/>
              <a:t>Μπορείτε να επιλέξετε</a:t>
            </a:r>
            <a:r>
              <a:rPr lang="en-US" sz="2000" dirty="0" smtClean="0"/>
              <a:t> </a:t>
            </a:r>
            <a:r>
              <a:rPr lang="el-GR" sz="2000" dirty="0" smtClean="0"/>
              <a:t>την υπηρεσία μεταφορών με </a:t>
            </a:r>
            <a:r>
              <a:rPr lang="en-US" sz="2000" dirty="0" smtClean="0"/>
              <a:t>minivan</a:t>
            </a:r>
            <a:r>
              <a:rPr lang="el-GR" sz="2000" dirty="0" smtClean="0"/>
              <a:t> </a:t>
            </a:r>
            <a:r>
              <a:rPr lang="en-US" sz="2000" dirty="0" smtClean="0"/>
              <a:t>Prague Airport Transfers, </a:t>
            </a:r>
            <a:r>
              <a:rPr lang="el-GR" sz="2000" dirty="0" smtClean="0"/>
              <a:t>και για τα 8 άτομα 30,6 €,</a:t>
            </a:r>
            <a:r>
              <a:rPr lang="en-US" sz="2000" dirty="0" smtClean="0"/>
              <a:t> </a:t>
            </a:r>
            <a:r>
              <a:rPr lang="el-GR" sz="2000" dirty="0" smtClean="0"/>
              <a:t>κράτηση </a:t>
            </a:r>
            <a:r>
              <a:rPr lang="en-US" sz="2000" dirty="0" smtClean="0"/>
              <a:t>online.</a:t>
            </a:r>
          </a:p>
          <a:p>
            <a:r>
              <a:rPr lang="el-GR" sz="2000" dirty="0" smtClean="0"/>
              <a:t>Τραμ: Τακτικά δρομολόγια από 05.00-24.00. Το 22 &amp; 23 περνούν από τα κυριότερα αξιοθέατα.</a:t>
            </a:r>
          </a:p>
          <a:p>
            <a:r>
              <a:rPr lang="el-GR" sz="2000" dirty="0" smtClean="0"/>
              <a:t>Μετρό:3 γραμμές/μέση ώρα αναμονής 5 λεπτά.</a:t>
            </a:r>
          </a:p>
          <a:p>
            <a:r>
              <a:rPr lang="el-GR" sz="2000" dirty="0" smtClean="0"/>
              <a:t>Λεωφορεία: Δεν κάνουν διαδρομές στο κέντρο της πόλης.</a:t>
            </a:r>
          </a:p>
          <a:p>
            <a:r>
              <a:rPr lang="el-GR" sz="2000" dirty="0" smtClean="0"/>
              <a:t>Ταξί: Ζητούν συχνά παράλογες τιμές. Αξιόπιστη εταιρεία με λογικές τιμές ραδιοταξί: ΑΑΑ. τηλ: 14014, στο τηλ.</a:t>
            </a:r>
            <a:r>
              <a:rPr lang="en-US" sz="2000" dirty="0" smtClean="0"/>
              <a:t> </a:t>
            </a:r>
            <a:r>
              <a:rPr lang="el-GR" sz="2000" dirty="0" smtClean="0"/>
              <a:t>κέντρο μιλούν αγγλικά.</a:t>
            </a:r>
            <a:endParaRPr lang="en-US" sz="2000" dirty="0" smtClean="0"/>
          </a:p>
        </p:txBody>
      </p:sp>
    </p:spTree>
  </p:cSld>
  <p:clrMapOvr>
    <a:masterClrMapping/>
  </p:clrMapOvr>
  <p:transition>
    <p:wedg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14290"/>
            <a:ext cx="8229600" cy="571504"/>
          </a:xfrm>
        </p:spPr>
        <p:txBody>
          <a:bodyPr>
            <a:normAutofit fontScale="90000"/>
          </a:bodyPr>
          <a:lstStyle/>
          <a:p>
            <a:r>
              <a:rPr lang="el-GR" sz="3200" dirty="0" smtClean="0"/>
              <a:t>Στοιχεία επικοινωνίας- Χρήσιμα τηλέφωνα</a:t>
            </a:r>
            <a:endParaRPr lang="el-GR" sz="3200" dirty="0"/>
          </a:p>
        </p:txBody>
      </p:sp>
      <p:sp>
        <p:nvSpPr>
          <p:cNvPr id="3" name="2 - Θέση περιεχομένου"/>
          <p:cNvSpPr>
            <a:spLocks noGrp="1"/>
          </p:cNvSpPr>
          <p:nvPr>
            <p:ph idx="1"/>
          </p:nvPr>
        </p:nvSpPr>
        <p:spPr>
          <a:xfrm>
            <a:off x="457200" y="928670"/>
            <a:ext cx="8229600" cy="5715040"/>
          </a:xfrm>
        </p:spPr>
        <p:txBody>
          <a:bodyPr>
            <a:normAutofit/>
          </a:bodyPr>
          <a:lstStyle/>
          <a:p>
            <a:r>
              <a:rPr lang="en-US" sz="2000" dirty="0" smtClean="0"/>
              <a:t>ITC Prague  </a:t>
            </a:r>
          </a:p>
          <a:p>
            <a:pPr>
              <a:buNone/>
            </a:pPr>
            <a:r>
              <a:rPr lang="en-US" sz="2000" dirty="0" smtClean="0"/>
              <a:t>FR.KRIZKA 1, 170 00 Prague 7, Czech Republic</a:t>
            </a:r>
          </a:p>
          <a:p>
            <a:pPr>
              <a:buNone/>
            </a:pPr>
            <a:r>
              <a:rPr lang="en-US" sz="2000" dirty="0" smtClean="0"/>
              <a:t>Email</a:t>
            </a:r>
            <a:r>
              <a:rPr lang="el-GR" sz="2000" dirty="0" smtClean="0"/>
              <a:t>: </a:t>
            </a:r>
            <a:r>
              <a:rPr lang="en-US" sz="2000" dirty="0" smtClean="0">
                <a:hlinkClick r:id="rId2"/>
              </a:rPr>
              <a:t>INFO@ITC-INTERNATIONAL.EU</a:t>
            </a:r>
            <a:endParaRPr lang="en-US" sz="2000" dirty="0" smtClean="0"/>
          </a:p>
          <a:p>
            <a:pPr>
              <a:buNone/>
            </a:pPr>
            <a:r>
              <a:rPr lang="en-US" sz="2000" dirty="0" smtClean="0">
                <a:hlinkClick r:id="rId3"/>
              </a:rPr>
              <a:t>WWW.ITC-INTERNATIONAL.EU</a:t>
            </a:r>
            <a:endParaRPr lang="en-US" sz="2000" dirty="0" smtClean="0"/>
          </a:p>
          <a:p>
            <a:pPr>
              <a:buNone/>
            </a:pPr>
            <a:r>
              <a:rPr lang="en-US" sz="2000" dirty="0" smtClean="0"/>
              <a:t>TEL/FAX</a:t>
            </a:r>
            <a:r>
              <a:rPr lang="el-GR" sz="2000" dirty="0" smtClean="0"/>
              <a:t>: 00420 224 817 530</a:t>
            </a:r>
          </a:p>
          <a:p>
            <a:pPr>
              <a:buNone/>
            </a:pPr>
            <a:endParaRPr lang="el-GR" sz="2000" dirty="0" smtClean="0"/>
          </a:p>
          <a:p>
            <a:pPr>
              <a:buNone/>
            </a:pPr>
            <a:r>
              <a:rPr lang="en-US" sz="2000" dirty="0" smtClean="0"/>
              <a:t>Hotel Belvedere</a:t>
            </a:r>
          </a:p>
          <a:p>
            <a:pPr>
              <a:buNone/>
            </a:pPr>
            <a:r>
              <a:rPr lang="en-US" sz="2000" dirty="0" smtClean="0"/>
              <a:t>MILADY HORAKOVE 19, 170 00 Prague 7, Czech Republic</a:t>
            </a:r>
          </a:p>
          <a:p>
            <a:pPr>
              <a:buNone/>
            </a:pPr>
            <a:r>
              <a:rPr lang="en-US" sz="2000" dirty="0" smtClean="0"/>
              <a:t>Email</a:t>
            </a:r>
            <a:r>
              <a:rPr lang="el-GR" sz="2000" dirty="0" smtClean="0"/>
              <a:t>:</a:t>
            </a:r>
            <a:r>
              <a:rPr lang="en-US" sz="2000" dirty="0" smtClean="0"/>
              <a:t> </a:t>
            </a:r>
            <a:r>
              <a:rPr lang="en-US" sz="2000" dirty="0" smtClean="0">
                <a:hlinkClick r:id="rId4"/>
              </a:rPr>
              <a:t>belvedere@hhotels.cz</a:t>
            </a:r>
            <a:endParaRPr lang="en-US" sz="2000" dirty="0" smtClean="0"/>
          </a:p>
          <a:p>
            <a:pPr>
              <a:buNone/>
            </a:pPr>
            <a:r>
              <a:rPr lang="en-US" sz="2000" dirty="0" smtClean="0"/>
              <a:t>TEL</a:t>
            </a:r>
            <a:r>
              <a:rPr lang="el-GR" sz="2000" dirty="0" smtClean="0"/>
              <a:t>: 0420 220 106 111</a:t>
            </a:r>
          </a:p>
          <a:p>
            <a:pPr>
              <a:buNone/>
            </a:pPr>
            <a:endParaRPr lang="el-GR" sz="2000" dirty="0" smtClean="0"/>
          </a:p>
          <a:p>
            <a:r>
              <a:rPr lang="el-GR" sz="2000" dirty="0" smtClean="0"/>
              <a:t>Ελληνική Πρεσβεία: 00420 222 250 943/ 222 250 955</a:t>
            </a:r>
            <a:r>
              <a:rPr lang="en-US" sz="2000" dirty="0" smtClean="0"/>
              <a:t>                                </a:t>
            </a:r>
            <a:r>
              <a:rPr lang="el-GR" sz="2000" dirty="0" smtClean="0"/>
              <a:t>Τηλ. Έκτακτης Ανάγκης:</a:t>
            </a:r>
            <a:r>
              <a:rPr lang="en-US" sz="2000" dirty="0" smtClean="0"/>
              <a:t> 00420</a:t>
            </a:r>
            <a:r>
              <a:rPr lang="el-GR" sz="2000" dirty="0" smtClean="0"/>
              <a:t> 775</a:t>
            </a:r>
            <a:r>
              <a:rPr lang="en-US" sz="2000" dirty="0" smtClean="0"/>
              <a:t> </a:t>
            </a:r>
            <a:r>
              <a:rPr lang="el-GR" sz="2000" dirty="0" smtClean="0"/>
              <a:t>033</a:t>
            </a:r>
            <a:r>
              <a:rPr lang="en-US" sz="2000" dirty="0" smtClean="0"/>
              <a:t> </a:t>
            </a:r>
            <a:r>
              <a:rPr lang="el-GR" sz="2000" dirty="0" smtClean="0"/>
              <a:t>669</a:t>
            </a:r>
          </a:p>
          <a:p>
            <a:endParaRPr lang="el-GR" sz="2000" dirty="0" smtClean="0"/>
          </a:p>
          <a:p>
            <a:r>
              <a:rPr lang="el-GR" sz="2000" dirty="0" smtClean="0"/>
              <a:t>Κωδικός Τσεχίας: 00420        Κωδικός Ελλάδας: 0030</a:t>
            </a:r>
            <a:r>
              <a:rPr lang="en-US" sz="2000" dirty="0" smtClean="0"/>
              <a:t>     </a:t>
            </a:r>
            <a:r>
              <a:rPr lang="el-GR" sz="2000" dirty="0" smtClean="0"/>
              <a:t>Διαφορά ώρας: -1</a:t>
            </a:r>
            <a:r>
              <a:rPr lang="en-US" sz="2000" dirty="0" smtClean="0"/>
              <a:t>h</a:t>
            </a:r>
            <a:endParaRPr lang="el-GR" sz="2000" dirty="0" smtClean="0"/>
          </a:p>
          <a:p>
            <a:endParaRPr lang="el-GR" sz="2000" dirty="0" smtClean="0"/>
          </a:p>
          <a:p>
            <a:endParaRPr lang="en-US" sz="2000" dirty="0" smtClean="0"/>
          </a:p>
          <a:p>
            <a:pPr>
              <a:buNone/>
            </a:pPr>
            <a:endParaRPr lang="en-US" sz="2000" dirty="0" smtClean="0"/>
          </a:p>
          <a:p>
            <a:pPr>
              <a:buNone/>
            </a:pPr>
            <a:endParaRPr lang="el-GR" sz="2000" dirty="0" smtClean="0"/>
          </a:p>
          <a:p>
            <a:pPr>
              <a:buNone/>
            </a:pPr>
            <a:endParaRPr lang="el-GR" sz="2000" dirty="0" smtClean="0"/>
          </a:p>
          <a:p>
            <a:pPr>
              <a:buNone/>
            </a:pPr>
            <a:endParaRPr lang="el-GR" sz="2000" dirty="0" smtClean="0"/>
          </a:p>
          <a:p>
            <a:pPr>
              <a:buNone/>
            </a:pPr>
            <a:endParaRPr lang="en-US" sz="2000" dirty="0" smtClean="0"/>
          </a:p>
          <a:p>
            <a:pPr>
              <a:buNone/>
            </a:pPr>
            <a:endParaRPr lang="en-US" sz="2000" dirty="0" smtClean="0"/>
          </a:p>
          <a:p>
            <a:pPr>
              <a:buNone/>
            </a:pPr>
            <a:endParaRPr lang="el-GR" sz="2000" dirty="0"/>
          </a:p>
        </p:txBody>
      </p:sp>
    </p:spTree>
  </p:cSld>
  <p:clrMapOvr>
    <a:masterClrMapping/>
  </p:clrMapOvr>
  <p:transition>
    <p:wedg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147248" cy="706090"/>
          </a:xfrm>
        </p:spPr>
        <p:txBody>
          <a:bodyPr>
            <a:normAutofit fontScale="90000"/>
          </a:bodyPr>
          <a:lstStyle/>
          <a:p>
            <a:r>
              <a:rPr lang="el-GR" dirty="0" smtClean="0"/>
              <a:t>Σύντομη περιήγηση στην Πράγα</a:t>
            </a:r>
            <a:endParaRPr lang="el-GR" dirty="0"/>
          </a:p>
        </p:txBody>
      </p:sp>
      <p:pic>
        <p:nvPicPr>
          <p:cNvPr id="6" name="5 - Θέση περιεχομένου" descr="Prague - Video.jpg">
            <a:hlinkClick r:id="rId2"/>
          </p:cNvPr>
          <p:cNvPicPr>
            <a:picLocks noGrp="1" noChangeAspect="1"/>
          </p:cNvPicPr>
          <p:nvPr>
            <p:ph idx="1"/>
          </p:nvPr>
        </p:nvPicPr>
        <p:blipFill>
          <a:blip r:embed="rId3" cstate="print"/>
          <a:stretch>
            <a:fillRect/>
          </a:stretch>
        </p:blipFill>
        <p:spPr>
          <a:xfrm>
            <a:off x="611560" y="1700808"/>
            <a:ext cx="7664824" cy="4500594"/>
          </a:xfrm>
        </p:spPr>
      </p:pic>
      <p:sp>
        <p:nvSpPr>
          <p:cNvPr id="5" name="4 - Ορθογώνιο"/>
          <p:cNvSpPr/>
          <p:nvPr/>
        </p:nvSpPr>
        <p:spPr>
          <a:xfrm>
            <a:off x="827584" y="908720"/>
            <a:ext cx="7056784" cy="646331"/>
          </a:xfrm>
          <a:prstGeom prst="rect">
            <a:avLst/>
          </a:prstGeom>
        </p:spPr>
        <p:txBody>
          <a:bodyPr wrap="square">
            <a:spAutoFit/>
          </a:bodyPr>
          <a:lstStyle/>
          <a:p>
            <a:pPr lvl="2">
              <a:buFont typeface="Wingdings" pitchFamily="2" charset="2"/>
              <a:buChar char="Ø"/>
            </a:pPr>
            <a:r>
              <a:rPr lang="el-GR" dirty="0" smtClean="0"/>
              <a:t>Κάντε δεξί κλικ και στη συνέχεια «άνοιγμα υπερ-σύνδεσης» στην παρακάτω εικόνα </a:t>
            </a:r>
            <a:r>
              <a:rPr lang="el-GR" dirty="0" smtClean="0"/>
              <a:t>για να </a:t>
            </a:r>
            <a:r>
              <a:rPr lang="el-GR" dirty="0" smtClean="0"/>
              <a:t>δείτε το βίντεο</a:t>
            </a:r>
            <a:endParaRPr lang="el-G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071546"/>
            <a:ext cx="8229600" cy="1357322"/>
          </a:xfrm>
        </p:spPr>
        <p:txBody>
          <a:bodyPr/>
          <a:lstStyle/>
          <a:p>
            <a:r>
              <a:rPr lang="el-GR" i="1" dirty="0" smtClean="0"/>
              <a:t>Καλό ταξίδι</a:t>
            </a:r>
            <a:endParaRPr lang="el-GR" i="1" dirty="0"/>
          </a:p>
        </p:txBody>
      </p:sp>
      <p:sp>
        <p:nvSpPr>
          <p:cNvPr id="3" name="2 - Θέση περιεχομένου"/>
          <p:cNvSpPr>
            <a:spLocks noGrp="1"/>
          </p:cNvSpPr>
          <p:nvPr>
            <p:ph idx="1"/>
          </p:nvPr>
        </p:nvSpPr>
        <p:spPr>
          <a:xfrm>
            <a:off x="457200" y="2214554"/>
            <a:ext cx="8229600" cy="3911609"/>
          </a:xfrm>
        </p:spPr>
        <p:txBody>
          <a:bodyPr/>
          <a:lstStyle/>
          <a:p>
            <a:pPr algn="ctr">
              <a:buNone/>
            </a:pPr>
            <a:endParaRPr lang="el-GR" dirty="0" smtClean="0"/>
          </a:p>
          <a:p>
            <a:pPr algn="ctr">
              <a:buNone/>
            </a:pPr>
            <a:r>
              <a:rPr lang="el-GR" dirty="0" smtClean="0"/>
              <a:t>ΓΡΑΦΕΙΟ ΕΥΡΩΠΑΪΚΩΝ ΠΡΟΓΡΑΜΜΑΤΩΝ</a:t>
            </a:r>
          </a:p>
          <a:p>
            <a:pPr algn="ctr">
              <a:buNone/>
            </a:pPr>
            <a:r>
              <a:rPr lang="el-GR" dirty="0" smtClean="0"/>
              <a:t>ΠΕΔΙΕΚ ΗΠΕΙΡΟΥ</a:t>
            </a:r>
            <a:endParaRPr lang="el-GR" dirty="0"/>
          </a:p>
        </p:txBody>
      </p:sp>
      <p:sp>
        <p:nvSpPr>
          <p:cNvPr id="1026" name="AutoShape 2" descr="http://www.iky.gr/images/logo_iky_mailnew.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0" name="Picture 3"/>
          <p:cNvPicPr>
            <a:picLocks noChangeAspect="1" noChangeArrowheads="1"/>
          </p:cNvPicPr>
          <p:nvPr/>
        </p:nvPicPr>
        <p:blipFill>
          <a:blip r:embed="rId2" cstate="print"/>
          <a:srcRect/>
          <a:stretch>
            <a:fillRect/>
          </a:stretch>
        </p:blipFill>
        <p:spPr bwMode="auto">
          <a:xfrm>
            <a:off x="4786314" y="5572140"/>
            <a:ext cx="3981450" cy="1071570"/>
          </a:xfrm>
          <a:prstGeom prst="rect">
            <a:avLst/>
          </a:prstGeom>
          <a:noFill/>
          <a:ln w="9525">
            <a:noFill/>
            <a:miter lim="800000"/>
            <a:headEnd/>
            <a:tailEnd/>
          </a:ln>
          <a:effectLst/>
        </p:spPr>
      </p:pic>
      <p:pic>
        <p:nvPicPr>
          <p:cNvPr id="6" name="Picture 2" descr="C:\Users\michan\Desktop\30years_logo.jpg"/>
          <p:cNvPicPr>
            <a:picLocks noChangeAspect="1" noChangeArrowheads="1"/>
          </p:cNvPicPr>
          <p:nvPr/>
        </p:nvPicPr>
        <p:blipFill>
          <a:blip r:embed="rId3" cstate="print"/>
          <a:srcRect/>
          <a:stretch>
            <a:fillRect/>
          </a:stretch>
        </p:blipFill>
        <p:spPr bwMode="auto">
          <a:xfrm>
            <a:off x="428596" y="5572140"/>
            <a:ext cx="1857388" cy="1071570"/>
          </a:xfrm>
          <a:prstGeom prst="rect">
            <a:avLst/>
          </a:prstGeom>
          <a:noFill/>
        </p:spPr>
      </p:pic>
      <p:pic>
        <p:nvPicPr>
          <p:cNvPr id="7" name="Picture 2" descr="C:\Users\michan\Desktop\ικυ λογο.jpg"/>
          <p:cNvPicPr>
            <a:picLocks noChangeAspect="1" noChangeArrowheads="1"/>
          </p:cNvPicPr>
          <p:nvPr/>
        </p:nvPicPr>
        <p:blipFill>
          <a:blip r:embed="rId4" cstate="print"/>
          <a:srcRect/>
          <a:stretch>
            <a:fillRect/>
          </a:stretch>
        </p:blipFill>
        <p:spPr bwMode="auto">
          <a:xfrm>
            <a:off x="2786050" y="5572140"/>
            <a:ext cx="1643074" cy="1071570"/>
          </a:xfrm>
          <a:prstGeom prst="rect">
            <a:avLst/>
          </a:prstGeom>
          <a:noFill/>
        </p:spPr>
      </p:pic>
    </p:spTree>
  </p:cSld>
  <p:clrMapOvr>
    <a:masterClrMapping/>
  </p:clrMapOvr>
  <p:transition>
    <p:wedg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κειμένου"/>
          <p:cNvSpPr>
            <a:spLocks noGrp="1"/>
          </p:cNvSpPr>
          <p:nvPr>
            <p:ph type="body" sz="half" idx="2"/>
          </p:nvPr>
        </p:nvSpPr>
        <p:spPr>
          <a:xfrm>
            <a:off x="285721" y="1435100"/>
            <a:ext cx="2786082" cy="4691063"/>
          </a:xfrm>
        </p:spPr>
        <p:txBody>
          <a:bodyPr>
            <a:normAutofit/>
          </a:bodyPr>
          <a:lstStyle/>
          <a:p>
            <a:pPr algn="ctr"/>
            <a:r>
              <a:rPr lang="el-GR" sz="2000" dirty="0" smtClean="0"/>
              <a:t>Ιδρύθηκε  τον 9</a:t>
            </a:r>
            <a:r>
              <a:rPr lang="el-GR" sz="2000" baseline="30000" dirty="0" smtClean="0"/>
              <a:t>ο</a:t>
            </a:r>
            <a:r>
              <a:rPr lang="el-GR" sz="2000" dirty="0" smtClean="0"/>
              <a:t> αιώνα</a:t>
            </a:r>
          </a:p>
          <a:p>
            <a:pPr algn="ctr"/>
            <a:r>
              <a:rPr lang="el-GR" sz="2000" dirty="0" smtClean="0"/>
              <a:t>Υπήρξε η έδρα των βασιλιάδων της Βοημίας, πριν γίνει η έδρα των προέδρων της Δημοκρατίας.</a:t>
            </a:r>
          </a:p>
          <a:p>
            <a:pPr algn="ctr"/>
            <a:r>
              <a:rPr lang="el-GR" sz="2000" dirty="0" smtClean="0"/>
              <a:t>Στο εσωτερικό του συναντά κανείς παλάτια, χώρους λατρείας, κήπους, παραδοσιακές γωνιές.</a:t>
            </a:r>
          </a:p>
          <a:p>
            <a:pPr algn="ctr"/>
            <a:endParaRPr lang="el-GR" sz="2000" dirty="0"/>
          </a:p>
        </p:txBody>
      </p:sp>
      <p:sp>
        <p:nvSpPr>
          <p:cNvPr id="4" name="3 - Τίτλος"/>
          <p:cNvSpPr>
            <a:spLocks noGrp="1"/>
          </p:cNvSpPr>
          <p:nvPr>
            <p:ph type="title"/>
          </p:nvPr>
        </p:nvSpPr>
        <p:spPr/>
        <p:txBody>
          <a:bodyPr/>
          <a:lstStyle/>
          <a:p>
            <a:r>
              <a:rPr lang="el-GR" i="1" dirty="0" smtClean="0"/>
              <a:t>Το Κάστρο της Πράγας</a:t>
            </a:r>
            <a:endParaRPr lang="el-GR" i="1" dirty="0"/>
          </a:p>
        </p:txBody>
      </p:sp>
      <p:pic>
        <p:nvPicPr>
          <p:cNvPr id="1026" name="Picture 2" descr="C:\Users\7οΓΕΛ\Desktop\praga photo\prague-castle.jpg"/>
          <p:cNvPicPr>
            <a:picLocks noGrp="1" noChangeAspect="1" noChangeArrowheads="1"/>
          </p:cNvPicPr>
          <p:nvPr>
            <p:ph idx="1"/>
          </p:nvPr>
        </p:nvPicPr>
        <p:blipFill>
          <a:blip r:embed="rId2" cstate="print"/>
          <a:srcRect/>
          <a:stretch>
            <a:fillRect/>
          </a:stretch>
        </p:blipFill>
        <p:spPr bwMode="auto">
          <a:xfrm>
            <a:off x="3286116" y="428604"/>
            <a:ext cx="5643602" cy="5715040"/>
          </a:xfrm>
          <a:prstGeom prst="rect">
            <a:avLst/>
          </a:prstGeom>
          <a:noFill/>
        </p:spPr>
      </p:pic>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i="1" dirty="0" smtClean="0"/>
              <a:t>Η γέφυρα του Καρόλου</a:t>
            </a:r>
            <a:endParaRPr lang="el-GR" i="1" dirty="0"/>
          </a:p>
        </p:txBody>
      </p:sp>
      <p:sp>
        <p:nvSpPr>
          <p:cNvPr id="4" name="3 - Θέση κειμένου"/>
          <p:cNvSpPr>
            <a:spLocks noGrp="1"/>
          </p:cNvSpPr>
          <p:nvPr>
            <p:ph type="body" sz="half" idx="2"/>
          </p:nvPr>
        </p:nvSpPr>
        <p:spPr>
          <a:xfrm>
            <a:off x="457201" y="1435100"/>
            <a:ext cx="2900354" cy="4691063"/>
          </a:xfrm>
        </p:spPr>
        <p:txBody>
          <a:bodyPr>
            <a:normAutofit/>
          </a:bodyPr>
          <a:lstStyle/>
          <a:p>
            <a:r>
              <a:rPr lang="el-GR" sz="2000" dirty="0" smtClean="0"/>
              <a:t>Η πιο παλιά γέφυρα της Πράγας.</a:t>
            </a:r>
            <a:r>
              <a:rPr lang="en-US" sz="2000" dirty="0" smtClean="0"/>
              <a:t> </a:t>
            </a:r>
            <a:r>
              <a:rPr lang="el-GR" sz="2000" dirty="0" smtClean="0"/>
              <a:t>Ονομάστηκε γέφυρα του Καρόλου σε ανάμνηση του ιδρυτή της, αυτοκράτορα Καρόλου Ι</a:t>
            </a:r>
            <a:r>
              <a:rPr lang="en-US" sz="2000" dirty="0" smtClean="0"/>
              <a:t>V, </a:t>
            </a:r>
            <a:r>
              <a:rPr lang="el-GR" sz="2000" dirty="0" smtClean="0"/>
              <a:t>ο οποίος έθεσε την πρώτη πέτρα το 1357. Η γέφυρα ολοκληρώθηκε το 1402.</a:t>
            </a:r>
          </a:p>
          <a:p>
            <a:r>
              <a:rPr lang="el-GR" sz="2000" dirty="0" smtClean="0"/>
              <a:t>Τριάντα αγάλματα αγίων τα οποία δημιουργήθηκαν προοδευτικά κοσμούν τους  πυλώνες της γέφυρας.</a:t>
            </a:r>
          </a:p>
          <a:p>
            <a:endParaRPr lang="el-GR" sz="2000" dirty="0"/>
          </a:p>
        </p:txBody>
      </p:sp>
      <p:pic>
        <p:nvPicPr>
          <p:cNvPr id="2050" name="Picture 2" descr="C:\Users\7οΓΕΛ\Desktop\praga photo\images (1).jpg"/>
          <p:cNvPicPr>
            <a:picLocks noGrp="1" noChangeAspect="1" noChangeArrowheads="1"/>
          </p:cNvPicPr>
          <p:nvPr>
            <p:ph idx="1"/>
          </p:nvPr>
        </p:nvPicPr>
        <p:blipFill>
          <a:blip r:embed="rId2" cstate="print"/>
          <a:srcRect/>
          <a:stretch>
            <a:fillRect/>
          </a:stretch>
        </p:blipFill>
        <p:spPr bwMode="auto">
          <a:xfrm>
            <a:off x="3714744" y="785794"/>
            <a:ext cx="5143536" cy="5214974"/>
          </a:xfrm>
          <a:prstGeom prst="rect">
            <a:avLst/>
          </a:prstGeom>
          <a:noFill/>
        </p:spPr>
      </p:pic>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i="1" dirty="0" smtClean="0"/>
              <a:t>Το δημαρχείο της παλιάς πόλης και το αστρονομικό ρολόι</a:t>
            </a:r>
            <a:endParaRPr lang="el-GR" i="1" dirty="0"/>
          </a:p>
        </p:txBody>
      </p:sp>
      <p:sp>
        <p:nvSpPr>
          <p:cNvPr id="4" name="3 - Θέση κειμένου"/>
          <p:cNvSpPr>
            <a:spLocks noGrp="1"/>
          </p:cNvSpPr>
          <p:nvPr>
            <p:ph type="body" sz="half" idx="2"/>
          </p:nvPr>
        </p:nvSpPr>
        <p:spPr>
          <a:xfrm>
            <a:off x="457200" y="1435100"/>
            <a:ext cx="3257544" cy="4691063"/>
          </a:xfrm>
        </p:spPr>
        <p:txBody>
          <a:bodyPr>
            <a:normAutofit fontScale="92500" lnSpcReduction="10000"/>
          </a:bodyPr>
          <a:lstStyle/>
          <a:p>
            <a:r>
              <a:rPr lang="el-GR" sz="2000" dirty="0" smtClean="0"/>
              <a:t>Κτίστηκε το 1338. Στο πιο παλιό τμήμα αυτού του κτιριακού συγκροτήματος, γοτθικού ρυθμού, υπάρχει ένας πύργος που πλαισιώνεται από ένα παρεκκλήσι το οποίο κοσμεί το αστρονομικό ρολόι. Κάθε μια  ώρα μπορεί κανείς να δει </a:t>
            </a:r>
            <a:r>
              <a:rPr lang="el-GR" sz="2000" dirty="0"/>
              <a:t>την παρέλαση των 12 </a:t>
            </a:r>
            <a:r>
              <a:rPr lang="el-GR" sz="2000" dirty="0" smtClean="0"/>
              <a:t>Αποστόλων που κινούνται </a:t>
            </a:r>
            <a:r>
              <a:rPr lang="el-GR" sz="2000" dirty="0"/>
              <a:t>αργά σχηματίζοντας κύκλο με επικεφαλής τον Απόστολο Πέτρο. Στο τέλος της </a:t>
            </a:r>
            <a:r>
              <a:rPr lang="el-GR" sz="2000" dirty="0" smtClean="0"/>
              <a:t>επίδειξης </a:t>
            </a:r>
            <a:r>
              <a:rPr lang="el-GR" sz="2000" dirty="0"/>
              <a:t>ο πετεινός λαλεί και το Ρολόι σημαίνει την ώρα</a:t>
            </a:r>
            <a:r>
              <a:rPr lang="el-GR" sz="2000" dirty="0" smtClean="0"/>
              <a:t>. Κατασκευάστηκε το 1410.</a:t>
            </a:r>
            <a:endParaRPr lang="el-GR" sz="2000" dirty="0"/>
          </a:p>
        </p:txBody>
      </p:sp>
      <p:pic>
        <p:nvPicPr>
          <p:cNvPr id="3075" name="Picture 3" descr="C:\Users\7οΓΕΛ\Desktop\praga photo\300px-Prague_-_Astronomical_Clock_Detail_3.JPG"/>
          <p:cNvPicPr>
            <a:picLocks noGrp="1" noChangeAspect="1" noChangeArrowheads="1"/>
          </p:cNvPicPr>
          <p:nvPr>
            <p:ph idx="1"/>
          </p:nvPr>
        </p:nvPicPr>
        <p:blipFill>
          <a:blip r:embed="rId2" cstate="print"/>
          <a:srcRect/>
          <a:stretch>
            <a:fillRect/>
          </a:stretch>
        </p:blipFill>
        <p:spPr bwMode="auto">
          <a:xfrm>
            <a:off x="4143372" y="500042"/>
            <a:ext cx="4714908" cy="5500726"/>
          </a:xfrm>
          <a:prstGeom prst="rect">
            <a:avLst/>
          </a:prstGeom>
          <a:noFill/>
        </p:spPr>
      </p:pic>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941372"/>
          </a:xfrm>
        </p:spPr>
        <p:txBody>
          <a:bodyPr/>
          <a:lstStyle/>
          <a:p>
            <a:r>
              <a:rPr lang="el-GR" i="1" dirty="0" smtClean="0"/>
              <a:t>Ο καθεδρικός Ναός του Αγίου Βίτου (</a:t>
            </a:r>
            <a:r>
              <a:rPr lang="en-US" i="1" dirty="0" smtClean="0"/>
              <a:t>Saint Guy)</a:t>
            </a:r>
            <a:endParaRPr lang="el-GR" i="1" dirty="0"/>
          </a:p>
        </p:txBody>
      </p:sp>
      <p:sp>
        <p:nvSpPr>
          <p:cNvPr id="3" name="2 - Θέση περιεχομένου"/>
          <p:cNvSpPr>
            <a:spLocks noGrp="1"/>
          </p:cNvSpPr>
          <p:nvPr>
            <p:ph idx="1"/>
          </p:nvPr>
        </p:nvSpPr>
        <p:spPr/>
        <p:txBody>
          <a:bodyPr/>
          <a:lstStyle/>
          <a:p>
            <a:r>
              <a:rPr lang="el-GR" dirty="0" smtClean="0"/>
              <a:t> </a:t>
            </a:r>
            <a:endParaRPr lang="el-GR" dirty="0"/>
          </a:p>
        </p:txBody>
      </p:sp>
      <p:sp>
        <p:nvSpPr>
          <p:cNvPr id="4" name="3 - Θέση κειμένου"/>
          <p:cNvSpPr>
            <a:spLocks noGrp="1"/>
          </p:cNvSpPr>
          <p:nvPr>
            <p:ph type="body" sz="half" idx="2"/>
          </p:nvPr>
        </p:nvSpPr>
        <p:spPr>
          <a:xfrm>
            <a:off x="457200" y="1214422"/>
            <a:ext cx="3008313" cy="4911741"/>
          </a:xfrm>
        </p:spPr>
        <p:txBody>
          <a:bodyPr>
            <a:normAutofit fontScale="92500" lnSpcReduction="10000"/>
          </a:bodyPr>
          <a:lstStyle/>
          <a:p>
            <a:r>
              <a:rPr lang="el-GR" sz="2000" dirty="0" smtClean="0"/>
              <a:t>Γοτθικού ρυθμού, οικοδομήθηκε στη θέση μιας παλιάς ρωμαϊκής ροτόντας. Η κατασκευή του διήρκεσε 600 χρόνια. Ολοκληρώθηκε το 1929. Είναι η μεγαλύτερη εκκλησία της Πράγας. Εδώ στέφονταν οι βασιλιάδες της Βοημίας και υπήρξε και τόπος ταφής τους. Το κωδωνοστάσιό του, ύψους 99,5 μ., θεωρείται ο ψηλότερος ιστορικός πύργος της πόλης.  Σήμερα φιλοξενεί τα κοσμήματα του Στέμματος.</a:t>
            </a:r>
            <a:endParaRPr lang="el-GR" sz="2000" dirty="0"/>
          </a:p>
        </p:txBody>
      </p:sp>
      <p:pic>
        <p:nvPicPr>
          <p:cNvPr id="4098" name="Picture 2" descr="C:\Users\7οΓΕΛ\Desktop\praga photo\cathedral_st_vitus.jpg"/>
          <p:cNvPicPr>
            <a:picLocks noChangeAspect="1" noChangeArrowheads="1"/>
          </p:cNvPicPr>
          <p:nvPr/>
        </p:nvPicPr>
        <p:blipFill>
          <a:blip r:embed="rId2" cstate="print"/>
          <a:srcRect/>
          <a:stretch>
            <a:fillRect/>
          </a:stretch>
        </p:blipFill>
        <p:spPr bwMode="auto">
          <a:xfrm>
            <a:off x="3571868" y="642918"/>
            <a:ext cx="5286412" cy="5429288"/>
          </a:xfrm>
          <a:prstGeom prst="rect">
            <a:avLst/>
          </a:prstGeom>
          <a:noFill/>
        </p:spPr>
      </p:pic>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i="1" dirty="0" smtClean="0"/>
              <a:t>Η πύλη της Πυρίτιδας</a:t>
            </a:r>
            <a:endParaRPr lang="el-GR" i="1" dirty="0"/>
          </a:p>
        </p:txBody>
      </p:sp>
      <p:sp>
        <p:nvSpPr>
          <p:cNvPr id="4" name="3 - Θέση κειμένου"/>
          <p:cNvSpPr>
            <a:spLocks noGrp="1"/>
          </p:cNvSpPr>
          <p:nvPr>
            <p:ph type="body" sz="half" idx="2"/>
          </p:nvPr>
        </p:nvSpPr>
        <p:spPr/>
        <p:txBody>
          <a:bodyPr>
            <a:normAutofit/>
          </a:bodyPr>
          <a:lstStyle/>
          <a:p>
            <a:r>
              <a:rPr lang="el-GR" sz="2000" dirty="0" smtClean="0"/>
              <a:t>Κτίστηκε το 1475 και αποτελεί την πύλη εισόδου της Παλιάς Πόλης. Σηματοδοτεί το σημείο εκκίνησης της Βασιλικής Οδού που διασχίζει την Παλιά Πόλη και φτάνει μέχρι το Κάστρο. Οφείλει το όνομα της στο γεγονός ότι για πολύ καιρό χρησίμευε ως αποθήκη πυρίτιδας. </a:t>
            </a:r>
            <a:endParaRPr lang="el-GR" sz="2000" dirty="0"/>
          </a:p>
        </p:txBody>
      </p:sp>
      <p:pic>
        <p:nvPicPr>
          <p:cNvPr id="5126" name="Picture 6" descr="C:\Users\7οΓΕΛ\Desktop\praga photo\images (5).jpg"/>
          <p:cNvPicPr>
            <a:picLocks noGrp="1" noChangeAspect="1" noChangeArrowheads="1"/>
          </p:cNvPicPr>
          <p:nvPr>
            <p:ph idx="1"/>
          </p:nvPr>
        </p:nvPicPr>
        <p:blipFill>
          <a:blip r:embed="rId2" cstate="print"/>
          <a:srcRect/>
          <a:stretch>
            <a:fillRect/>
          </a:stretch>
        </p:blipFill>
        <p:spPr bwMode="auto">
          <a:xfrm>
            <a:off x="3786182" y="285728"/>
            <a:ext cx="4643470" cy="3500462"/>
          </a:xfrm>
          <a:prstGeom prst="rect">
            <a:avLst/>
          </a:prstGeom>
          <a:noFill/>
        </p:spPr>
      </p:pic>
      <p:pic>
        <p:nvPicPr>
          <p:cNvPr id="5127" name="Picture 7" descr="C:\Users\7οΓΕΛ\Desktop\praga photo\images (6).jpg"/>
          <p:cNvPicPr>
            <a:picLocks noChangeAspect="1" noChangeArrowheads="1"/>
          </p:cNvPicPr>
          <p:nvPr/>
        </p:nvPicPr>
        <p:blipFill>
          <a:blip r:embed="rId3" cstate="print"/>
          <a:srcRect/>
          <a:stretch>
            <a:fillRect/>
          </a:stretch>
        </p:blipFill>
        <p:spPr bwMode="auto">
          <a:xfrm>
            <a:off x="4286248" y="4143380"/>
            <a:ext cx="3929090" cy="2243141"/>
          </a:xfrm>
          <a:prstGeom prst="rect">
            <a:avLst/>
          </a:prstGeom>
          <a:noFill/>
        </p:spPr>
      </p:pic>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i="1" dirty="0" smtClean="0"/>
              <a:t>Το μικροσκοπικό σπίτι (</a:t>
            </a:r>
            <a:r>
              <a:rPr lang="en-US" i="1" dirty="0" smtClean="0"/>
              <a:t>House at the minute)</a:t>
            </a:r>
            <a:endParaRPr lang="el-GR" i="1" dirty="0"/>
          </a:p>
        </p:txBody>
      </p:sp>
      <p:sp>
        <p:nvSpPr>
          <p:cNvPr id="4" name="3 - Θέση κειμένου"/>
          <p:cNvSpPr>
            <a:spLocks noGrp="1"/>
          </p:cNvSpPr>
          <p:nvPr>
            <p:ph type="body" sz="half" idx="2"/>
          </p:nvPr>
        </p:nvSpPr>
        <p:spPr/>
        <p:txBody>
          <a:bodyPr>
            <a:normAutofit/>
          </a:bodyPr>
          <a:lstStyle/>
          <a:p>
            <a:r>
              <a:rPr lang="el-GR" sz="2000" dirty="0"/>
              <a:t>Είναι ένα τυπικό δείγμα αναγεννησιακής αρχιτεκτονικής και ανήκει στο συγκρότημα του δημαρχείου. Εκεί έζησε ο Κάφκα με τους γονείς του από το 1889 έως το 1896. Η πρόσοψη του έχει μικροσκοπικές τοιχογραφίες με βιβλικές και μυθολογικές εικόνες.</a:t>
            </a:r>
          </a:p>
        </p:txBody>
      </p:sp>
      <p:pic>
        <p:nvPicPr>
          <p:cNvPr id="6146" name="Picture 2" descr="C:\Users\7οΓΕΛ\Desktop\praga photo\prague-houseoftheminute1.jpg"/>
          <p:cNvPicPr>
            <a:picLocks noGrp="1" noChangeAspect="1" noChangeArrowheads="1"/>
          </p:cNvPicPr>
          <p:nvPr>
            <p:ph idx="1"/>
          </p:nvPr>
        </p:nvPicPr>
        <p:blipFill>
          <a:blip r:embed="rId2" cstate="print"/>
          <a:srcRect/>
          <a:stretch>
            <a:fillRect/>
          </a:stretch>
        </p:blipFill>
        <p:spPr bwMode="auto">
          <a:xfrm>
            <a:off x="3575050" y="643730"/>
            <a:ext cx="5111750" cy="5285599"/>
          </a:xfrm>
          <a:prstGeom prst="rect">
            <a:avLst/>
          </a:prstGeom>
          <a:noFill/>
        </p:spPr>
      </p:pic>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i="1" dirty="0" smtClean="0"/>
              <a:t>Το σπίτι που χορεύει</a:t>
            </a:r>
            <a:endParaRPr lang="el-GR" i="1" dirty="0"/>
          </a:p>
        </p:txBody>
      </p:sp>
      <p:sp>
        <p:nvSpPr>
          <p:cNvPr id="4" name="3 - Θέση κειμένου"/>
          <p:cNvSpPr>
            <a:spLocks noGrp="1"/>
          </p:cNvSpPr>
          <p:nvPr>
            <p:ph type="body" sz="half" idx="2"/>
          </p:nvPr>
        </p:nvSpPr>
        <p:spPr/>
        <p:txBody>
          <a:bodyPr>
            <a:normAutofit/>
          </a:bodyPr>
          <a:lstStyle/>
          <a:p>
            <a:r>
              <a:rPr lang="el-GR" sz="2000" dirty="0" smtClean="0"/>
              <a:t>Οι δημιουργοί του εμπνεύστηκαν από τα χορευτικά βήματα ενός διάσημου ζευγαριού χορευτών. Τον</a:t>
            </a:r>
            <a:r>
              <a:rPr lang="en-US" sz="2000" dirty="0" smtClean="0"/>
              <a:t> Fred Astair </a:t>
            </a:r>
            <a:r>
              <a:rPr lang="el-GR" sz="2000" dirty="0" smtClean="0"/>
              <a:t>που συμβολίζεται από τον πέτρινο πύργο και την παρτενέρ του </a:t>
            </a:r>
            <a:r>
              <a:rPr lang="en-US" sz="2000" dirty="0" smtClean="0"/>
              <a:t>Ginger Rogers </a:t>
            </a:r>
            <a:r>
              <a:rPr lang="el-GR" sz="2000" dirty="0" smtClean="0"/>
              <a:t> που συμβολίζεται από τον γυάλινο πύργο.</a:t>
            </a:r>
            <a:endParaRPr lang="el-GR" sz="2000" dirty="0"/>
          </a:p>
        </p:txBody>
      </p:sp>
      <p:pic>
        <p:nvPicPr>
          <p:cNvPr id="7170" name="Picture 2" descr="C:\Users\7οΓΕΛ\Desktop\praga photo\αρχείο λήψης (1).jpg"/>
          <p:cNvPicPr>
            <a:picLocks noGrp="1" noChangeAspect="1" noChangeArrowheads="1"/>
          </p:cNvPicPr>
          <p:nvPr>
            <p:ph idx="1"/>
          </p:nvPr>
        </p:nvPicPr>
        <p:blipFill>
          <a:blip r:embed="rId2" cstate="print"/>
          <a:srcRect/>
          <a:stretch>
            <a:fillRect/>
          </a:stretch>
        </p:blipFill>
        <p:spPr bwMode="auto">
          <a:xfrm>
            <a:off x="3428992" y="1071546"/>
            <a:ext cx="2571768" cy="4214841"/>
          </a:xfrm>
          <a:prstGeom prst="rect">
            <a:avLst/>
          </a:prstGeom>
          <a:noFill/>
        </p:spPr>
      </p:pic>
      <p:pic>
        <p:nvPicPr>
          <p:cNvPr id="7171" name="Picture 3" descr="C:\Users\7οΓΕΛ\Desktop\praga photo\images (3).jpg"/>
          <p:cNvPicPr>
            <a:picLocks noChangeAspect="1" noChangeArrowheads="1"/>
          </p:cNvPicPr>
          <p:nvPr/>
        </p:nvPicPr>
        <p:blipFill>
          <a:blip r:embed="rId3" cstate="print"/>
          <a:srcRect/>
          <a:stretch>
            <a:fillRect/>
          </a:stretch>
        </p:blipFill>
        <p:spPr bwMode="auto">
          <a:xfrm>
            <a:off x="6286512" y="1071546"/>
            <a:ext cx="2643206" cy="4214842"/>
          </a:xfrm>
          <a:prstGeom prst="rect">
            <a:avLst/>
          </a:prstGeom>
          <a:noFill/>
        </p:spPr>
      </p:pic>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798496"/>
          </a:xfrm>
        </p:spPr>
        <p:txBody>
          <a:bodyPr/>
          <a:lstStyle/>
          <a:p>
            <a:r>
              <a:rPr lang="el-GR" i="1" dirty="0" smtClean="0"/>
              <a:t>Δημοτικό Μέγαρο</a:t>
            </a:r>
            <a:endParaRPr lang="el-GR" i="1" dirty="0"/>
          </a:p>
        </p:txBody>
      </p:sp>
      <p:sp>
        <p:nvSpPr>
          <p:cNvPr id="4" name="3 - Θέση κειμένου"/>
          <p:cNvSpPr>
            <a:spLocks noGrp="1"/>
          </p:cNvSpPr>
          <p:nvPr>
            <p:ph type="body" sz="half" idx="2"/>
          </p:nvPr>
        </p:nvSpPr>
        <p:spPr>
          <a:xfrm>
            <a:off x="457200" y="1071546"/>
            <a:ext cx="3008313" cy="3714777"/>
          </a:xfrm>
        </p:spPr>
        <p:txBody>
          <a:bodyPr>
            <a:normAutofit/>
          </a:bodyPr>
          <a:lstStyle/>
          <a:p>
            <a:r>
              <a:rPr lang="el-GR" sz="2000" dirty="0" smtClean="0"/>
              <a:t>Κτίριο αρχιτεκτονικής  </a:t>
            </a:r>
            <a:r>
              <a:rPr lang="en-US" sz="2000" dirty="0" smtClean="0"/>
              <a:t>Art Nouveau.</a:t>
            </a:r>
            <a:r>
              <a:rPr lang="el-GR" sz="2000" dirty="0" smtClean="0"/>
              <a:t>Κατασκευάστηκε  μεταξύ του 1905 και 1911. Έργο μεγάλης καλλιτεχνικής αξίας. Στεγάζει εστιατόρια, καφέ και τη φημισμένη αίθουσα </a:t>
            </a:r>
            <a:r>
              <a:rPr lang="el-GR" sz="2000" i="1" dirty="0" smtClean="0"/>
              <a:t>Σμέτανα</a:t>
            </a:r>
            <a:r>
              <a:rPr lang="el-GR" sz="2000" dirty="0" smtClean="0"/>
              <a:t> που φιλοξενεί συχνά φεστιβάλ κλασσικής μουσικής</a:t>
            </a:r>
            <a:endParaRPr lang="el-GR" sz="2000" dirty="0"/>
          </a:p>
        </p:txBody>
      </p:sp>
      <p:pic>
        <p:nvPicPr>
          <p:cNvPr id="9218" name="Picture 2" descr="C:\Users\7οΓΕΛ\Desktop\praga photo\bez-nazvu.jpg"/>
          <p:cNvPicPr>
            <a:picLocks noGrp="1" noChangeAspect="1" noChangeArrowheads="1"/>
          </p:cNvPicPr>
          <p:nvPr>
            <p:ph idx="1"/>
          </p:nvPr>
        </p:nvPicPr>
        <p:blipFill>
          <a:blip r:embed="rId2" cstate="print"/>
          <a:srcRect/>
          <a:stretch>
            <a:fillRect/>
          </a:stretch>
        </p:blipFill>
        <p:spPr bwMode="auto">
          <a:xfrm>
            <a:off x="4357686" y="3929066"/>
            <a:ext cx="3857652" cy="2714644"/>
          </a:xfrm>
          <a:prstGeom prst="rect">
            <a:avLst/>
          </a:prstGeom>
          <a:noFill/>
        </p:spPr>
      </p:pic>
      <p:pic>
        <p:nvPicPr>
          <p:cNvPr id="9219" name="Picture 3" descr="C:\Users\7οΓΕΛ\Desktop\praga photo\αρχείο λήψης (4).jpg"/>
          <p:cNvPicPr>
            <a:picLocks noChangeAspect="1" noChangeArrowheads="1"/>
          </p:cNvPicPr>
          <p:nvPr/>
        </p:nvPicPr>
        <p:blipFill>
          <a:blip r:embed="rId3" cstate="print"/>
          <a:srcRect/>
          <a:stretch>
            <a:fillRect/>
          </a:stretch>
        </p:blipFill>
        <p:spPr bwMode="auto">
          <a:xfrm>
            <a:off x="4429124" y="785794"/>
            <a:ext cx="3786214" cy="2857520"/>
          </a:xfrm>
          <a:prstGeom prst="rect">
            <a:avLst/>
          </a:prstGeom>
          <a:noFill/>
        </p:spPr>
      </p:pic>
      <p:pic>
        <p:nvPicPr>
          <p:cNvPr id="9220" name="Picture 4" descr="C:\Users\7οΓΕΛ\Desktop\praga photo\obec-19-.jpg"/>
          <p:cNvPicPr>
            <a:picLocks noChangeAspect="1" noChangeArrowheads="1"/>
          </p:cNvPicPr>
          <p:nvPr/>
        </p:nvPicPr>
        <p:blipFill>
          <a:blip r:embed="rId4" cstate="print"/>
          <a:srcRect/>
          <a:stretch>
            <a:fillRect/>
          </a:stretch>
        </p:blipFill>
        <p:spPr bwMode="auto">
          <a:xfrm>
            <a:off x="500034" y="4500570"/>
            <a:ext cx="3214710" cy="2190752"/>
          </a:xfrm>
          <a:prstGeom prst="rect">
            <a:avLst/>
          </a:prstGeom>
          <a:noFill/>
        </p:spPr>
      </p:pic>
    </p:spTree>
  </p:cSld>
  <p:clrMapOvr>
    <a:masterClrMapping/>
  </p:clrMapOvr>
  <p:transition>
    <p:wedge/>
  </p:transition>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911</TotalTime>
  <Words>1024</Words>
  <Application>Microsoft Office PowerPoint</Application>
  <PresentationFormat>Προβολή στην οθόνη (4:3)</PresentationFormat>
  <Paragraphs>76</Paragraphs>
  <Slides>18</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18</vt:i4>
      </vt:variant>
    </vt:vector>
  </HeadingPairs>
  <TitlesOfParts>
    <vt:vector size="19" baseType="lpstr">
      <vt:lpstr>Θέμα του Office</vt:lpstr>
      <vt:lpstr>Διαφάνεια 1</vt:lpstr>
      <vt:lpstr>Το Κάστρο της Πράγας</vt:lpstr>
      <vt:lpstr>Η γέφυρα του Καρόλου</vt:lpstr>
      <vt:lpstr>Το δημαρχείο της παλιάς πόλης και το αστρονομικό ρολόι</vt:lpstr>
      <vt:lpstr>Ο καθεδρικός Ναός του Αγίου Βίτου (Saint Guy)</vt:lpstr>
      <vt:lpstr>Η πύλη της Πυρίτιδας</vt:lpstr>
      <vt:lpstr>Το μικροσκοπικό σπίτι (House at the minute)</vt:lpstr>
      <vt:lpstr>Το σπίτι που χορεύει</vt:lpstr>
      <vt:lpstr>Δημοτικό Μέγαρο</vt:lpstr>
      <vt:lpstr>Εβραϊκή Συνοικία </vt:lpstr>
      <vt:lpstr>Λόφος του Petrin</vt:lpstr>
      <vt:lpstr>Η πλατεία της Παλιάς Πόλης</vt:lpstr>
      <vt:lpstr>Μαύρο Θέατρο</vt:lpstr>
      <vt:lpstr>Νόμισμα Τσεχίας-Συνάλλαγμα</vt:lpstr>
      <vt:lpstr>Μεταφορά από και προς αεροδρόμιο Πράγας Μέσα μεταφοράς</vt:lpstr>
      <vt:lpstr>Στοιχεία επικοινωνίας- Χρήσιμα τηλέφωνα</vt:lpstr>
      <vt:lpstr>Σύντομη περιήγηση στην Πράγα</vt:lpstr>
      <vt:lpstr>Καλό ταξίδι</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dc:title>
  <dc:creator>7οΓΕΛ</dc:creator>
  <cp:lastModifiedBy>michan3</cp:lastModifiedBy>
  <cp:revision>150</cp:revision>
  <dcterms:created xsi:type="dcterms:W3CDTF">2017-09-13T15:07:18Z</dcterms:created>
  <dcterms:modified xsi:type="dcterms:W3CDTF">2018-08-03T10:52:51Z</dcterms:modified>
</cp:coreProperties>
</file>