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0E3B6-A563-45DF-A3D3-F41719EA0BC0}" type="datetimeFigureOut">
              <a:rPr lang="el-GR" smtClean="0"/>
              <a:pPr/>
              <a:t>23/1/2018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FA7D1-B688-4AC2-A956-E3975FEC646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A1097-0817-40C0-9E30-3D317DFE11C9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7D1-B688-4AC2-A956-E3975FEC646F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FA7D1-B688-4AC2-A956-E3975FEC646F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9BDF-4857-46F6-95C6-9920E954D4B9}" type="datetimeFigureOut">
              <a:rPr lang="el-GR" smtClean="0"/>
              <a:pPr/>
              <a:t>23/1/2018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FA23-98D7-4161-A555-A8DDD559DF5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9BDF-4857-46F6-95C6-9920E954D4B9}" type="datetimeFigureOut">
              <a:rPr lang="el-GR" smtClean="0"/>
              <a:pPr/>
              <a:t>23/1/2018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FA23-98D7-4161-A555-A8DDD559DF5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9BDF-4857-46F6-95C6-9920E954D4B9}" type="datetimeFigureOut">
              <a:rPr lang="el-GR" smtClean="0"/>
              <a:pPr/>
              <a:t>23/1/2018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FA23-98D7-4161-A555-A8DDD559DF5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9BDF-4857-46F6-95C6-9920E954D4B9}" type="datetimeFigureOut">
              <a:rPr lang="el-GR" smtClean="0"/>
              <a:pPr/>
              <a:t>23/1/2018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FA23-98D7-4161-A555-A8DDD559DF5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9BDF-4857-46F6-95C6-9920E954D4B9}" type="datetimeFigureOut">
              <a:rPr lang="el-GR" smtClean="0"/>
              <a:pPr/>
              <a:t>23/1/2018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FA23-98D7-4161-A555-A8DDD559DF5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9BDF-4857-46F6-95C6-9920E954D4B9}" type="datetimeFigureOut">
              <a:rPr lang="el-GR" smtClean="0"/>
              <a:pPr/>
              <a:t>23/1/2018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FA23-98D7-4161-A555-A8DDD559DF5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9BDF-4857-46F6-95C6-9920E954D4B9}" type="datetimeFigureOut">
              <a:rPr lang="el-GR" smtClean="0"/>
              <a:pPr/>
              <a:t>23/1/2018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FA23-98D7-4161-A555-A8DDD559DF5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9BDF-4857-46F6-95C6-9920E954D4B9}" type="datetimeFigureOut">
              <a:rPr lang="el-GR" smtClean="0"/>
              <a:pPr/>
              <a:t>23/1/2018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FA23-98D7-4161-A555-A8DDD559DF5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9BDF-4857-46F6-95C6-9920E954D4B9}" type="datetimeFigureOut">
              <a:rPr lang="el-GR" smtClean="0"/>
              <a:pPr/>
              <a:t>23/1/2018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FA23-98D7-4161-A555-A8DDD559DF5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9BDF-4857-46F6-95C6-9920E954D4B9}" type="datetimeFigureOut">
              <a:rPr lang="el-GR" smtClean="0"/>
              <a:pPr/>
              <a:t>23/1/2018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FA23-98D7-4161-A555-A8DDD559DF5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9BDF-4857-46F6-95C6-9920E954D4B9}" type="datetimeFigureOut">
              <a:rPr lang="el-GR" smtClean="0"/>
              <a:pPr/>
              <a:t>23/1/2018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FA23-98D7-4161-A555-A8DDD559DF5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69BDF-4857-46F6-95C6-9920E954D4B9}" type="datetimeFigureOut">
              <a:rPr lang="el-GR" smtClean="0"/>
              <a:pPr/>
              <a:t>23/1/2018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7FA23-98D7-4161-A555-A8DDD559DF5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ffizi.com/" TargetMode="External"/><Relationship Id="rId2" Type="http://schemas.openxmlformats.org/officeDocument/2006/relationships/hyperlink" Target="http://www.arttable.gr/estiatoria_exoteriko_florentia/article/17919/florentia-ta-top-10-oikonomika-estiatori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eservations@parishotel.it" TargetMode="External"/><Relationship Id="rId2" Type="http://schemas.openxmlformats.org/officeDocument/2006/relationships/hyperlink" Target="mailto:grhoncon.fir@mfa.g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eachertraining@europass.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357290" y="478632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3600" dirty="0"/>
          </a:p>
        </p:txBody>
      </p:sp>
      <p:pic>
        <p:nvPicPr>
          <p:cNvPr id="3" name="Picture 2" descr="C:\Users\7οΓΕΛ\Desktop\Φλωρεντια φωτο\ΦΛΩΡΕΝΤΙΑ ΓΕΝΙΚ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428736"/>
            <a:ext cx="8143932" cy="3708398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3428992" y="1285860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Florence</a:t>
            </a:r>
            <a:endParaRPr lang="el-GR" sz="4000" dirty="0">
              <a:solidFill>
                <a:srgbClr val="0070C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143108" y="5072074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26/02/2018 - 02/03/2018</a:t>
            </a:r>
            <a:endParaRPr lang="el-GR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1285852" y="5657671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Project Based Learning</a:t>
            </a:r>
            <a:r>
              <a:rPr lang="el-GR" sz="3600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                       Setup Integration  and Reflection</a:t>
            </a:r>
            <a:endParaRPr lang="el-GR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Picture 2" descr="C:\Users\michan\Desktop\30year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52"/>
            <a:ext cx="1571636" cy="1192465"/>
          </a:xfrm>
          <a:prstGeom prst="rect">
            <a:avLst/>
          </a:prstGeom>
          <a:noFill/>
        </p:spPr>
      </p:pic>
      <p:pic>
        <p:nvPicPr>
          <p:cNvPr id="12" name="Picture 2" descr="C:\Users\michan\Desktop\ικυ λογο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142852"/>
            <a:ext cx="1862150" cy="1214446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142852"/>
            <a:ext cx="45123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3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06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Ponte Vecchio</a:t>
            </a:r>
            <a:endParaRPr lang="el-GR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85720" y="714356"/>
            <a:ext cx="4000528" cy="5929354"/>
          </a:xfrm>
        </p:spPr>
        <p:txBody>
          <a:bodyPr>
            <a:noAutofit/>
          </a:bodyPr>
          <a:lstStyle/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Πέτρινο κλειστό γεφύρι του ποταμού Άρνο που διασχίζει την Φλωρεντία.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Η παλαιότερη από τις έξι γέφυρες  της πόλης, πρωτοεμφανίζεται σε ένα έγγραφο του 996. 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Με στόχο να συνδέσει το Palazzo Vecchio (Παλαιό Παλάτι) με το  Palazzo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Pitti,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το 1565 ο Κοζίμο Α’ των Μεδίκων ανέθεσε στον Τζόρτζιο Βαζάρι να χτίσει διάδρομο πάνω από το γεφύρι.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Διάσημο για τα κτισμένα καταστήματα κατά μήκος του, που ήταν  αρχικά κρεοπωλεία ή  οπωροπωλεία και αργότερα κοσμηματοπωλεία, εμπορικά έργων τέχνης αλλά και αναμνηστικών.</a:t>
            </a:r>
            <a:endParaRPr lang="el-GR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14686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28604"/>
            <a:ext cx="4822062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4714876" y="600076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tx1">
                    <a:lumMod val="75000"/>
                  </a:schemeClr>
                </a:solidFill>
              </a:rPr>
              <a:t>Ο διάδρομος του Τζόρτζιο Βαζάρι από το  Palazzo Vecchio προς το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Uffigi.</a:t>
            </a:r>
            <a:endParaRPr lang="el-GR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l-GR" sz="2800" i="1" dirty="0" smtClean="0">
                <a:solidFill>
                  <a:schemeClr val="tx1">
                    <a:lumMod val="75000"/>
                  </a:schemeClr>
                </a:solidFill>
              </a:rPr>
              <a:t>Χρήσιμες πληροφορίες</a:t>
            </a:r>
            <a:endParaRPr lang="el-GR" sz="28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5072098"/>
          </a:xfrm>
        </p:spPr>
        <p:txBody>
          <a:bodyPr>
            <a:normAutofit/>
          </a:bodyPr>
          <a:lstStyle/>
          <a:p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Προτάσεις για καλό και οικονομικό φαγητό </a:t>
            </a:r>
            <a:endParaRPr lang="el-GR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endParaRPr lang="el-GR" sz="2000" dirty="0" smtClean="0">
              <a:solidFill>
                <a:srgbClr val="0070C0"/>
              </a:solidFill>
            </a:endParaRPr>
          </a:p>
          <a:p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 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Στο κέντρο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της Φλωρεντίας δεν χρειάζεσαι μεταφορικό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μέσο, καθώς τα αξιοθέατα της πόλης,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βρίσκονται σε κοντινή απόσταση το ένα από το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άλλο. /Υπάρχει ωστόσο τραμ και λεωφορείο.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Εισιτήρια μπορείτε να αγοράσετε σε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περίπτερα,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πρακτορεία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τύπου,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μπαρ όπου βλέπετε το σύμβολο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Biglietti ATAF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”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./ Μπορεί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κανείς να νοικιάσει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ποδήλατο, καλό σύστημα ποδηλατοδρόμων.</a:t>
            </a:r>
          </a:p>
          <a:p>
            <a:endParaRPr lang="el-GR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Επιλέξτε On-</a:t>
            </a:r>
            <a:r>
              <a:rPr lang="el-GR" sz="2000" dirty="0" err="1" smtClean="0">
                <a:solidFill>
                  <a:schemeClr val="tx1">
                    <a:lumMod val="75000"/>
                  </a:schemeClr>
                </a:solidFill>
              </a:rPr>
              <a:t>line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κρατήσεις εισιτηρίων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για να επισκεφτείτε τα αξιοθέατα και να αποφύγετε την αναμονή στις ουρές.</a:t>
            </a:r>
          </a:p>
          <a:p>
            <a:pPr>
              <a:buNone/>
            </a:pP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     Για να επισκεφτείτε την γκαλερί Uffizi (αλλά και άλλα αξιοθέατα) μπορείτε να αγοράσετε εισιτήριο στο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site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://www.uffizi.com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/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endParaRPr lang="el-GR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Κωδικός τηλεφώνου Ιταλίας: 0039/Ελλάδας:0030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  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Διαφορά ώρας:-1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h</a:t>
            </a:r>
            <a:endParaRPr lang="el-GR" sz="20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l-GR" sz="2800" i="1" dirty="0" smtClean="0">
                <a:solidFill>
                  <a:schemeClr val="tx1">
                    <a:lumMod val="75000"/>
                  </a:schemeClr>
                </a:solidFill>
              </a:rPr>
              <a:t>Στοιχεία επικοινωνίας- Χρήσιμα τηλέφωνα</a:t>
            </a:r>
            <a:endParaRPr lang="el-GR" sz="28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r>
              <a:rPr lang="el-GR" sz="2000" b="1" dirty="0" smtClean="0">
                <a:solidFill>
                  <a:schemeClr val="tx1">
                    <a:lumMod val="75000"/>
                  </a:schemeClr>
                </a:solidFill>
              </a:rPr>
              <a:t>Ελληνικό Προξενείο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Δ/</a:t>
            </a:r>
            <a:r>
              <a:rPr lang="el-GR" sz="2000" dirty="0" err="1" smtClean="0">
                <a:solidFill>
                  <a:schemeClr val="tx1">
                    <a:lumMod val="75000"/>
                  </a:schemeClr>
                </a:solidFill>
              </a:rPr>
              <a:t>νση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Via Cavour 38, 50129 Firenze, Italy</a:t>
            </a:r>
            <a:b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l-GR" sz="2000" dirty="0" err="1" smtClean="0">
                <a:solidFill>
                  <a:schemeClr val="tx1">
                    <a:lumMod val="75000"/>
                  </a:schemeClr>
                </a:solidFill>
              </a:rPr>
              <a:t>Τηλ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.: (0039055) 2381482</a:t>
            </a:r>
            <a:b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Φαξ: +39 0550750644</a:t>
            </a:r>
            <a:b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E-mail: 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grhoncon.fir@mfa.gr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 </a:t>
            </a:r>
            <a:endParaRPr lang="el-GR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t-BR" sz="2000" b="1" cap="all" dirty="0" smtClean="0">
                <a:solidFill>
                  <a:schemeClr val="tx1">
                    <a:lumMod val="75000"/>
                  </a:schemeClr>
                </a:solidFill>
              </a:rPr>
              <a:t>PARIS HOTEL FLORENCE </a:t>
            </a:r>
            <a:r>
              <a:rPr lang="pt-BR" sz="2000" cap="all" dirty="0" smtClean="0">
                <a:solidFill>
                  <a:schemeClr val="tx1">
                    <a:lumMod val="75000"/>
                  </a:schemeClr>
                </a:solidFill>
              </a:rPr>
              <a:t>***</a:t>
            </a:r>
            <a:endParaRPr lang="el-GR" sz="2000" cap="all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     </a:t>
            </a:r>
            <a:r>
              <a:rPr lang="pt-BR" sz="2000" dirty="0" smtClean="0">
                <a:solidFill>
                  <a:schemeClr val="tx1">
                    <a:lumMod val="75000"/>
                  </a:schemeClr>
                </a:solidFill>
              </a:rPr>
              <a:t>Via dei Banchi 2, 50123 Florence (Italy)</a:t>
            </a:r>
          </a:p>
          <a:p>
            <a:pPr>
              <a:buNone/>
            </a:pP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     </a:t>
            </a:r>
            <a:r>
              <a:rPr lang="pt-BR" sz="2000" dirty="0" smtClean="0">
                <a:solidFill>
                  <a:schemeClr val="tx1">
                    <a:lumMod val="75000"/>
                  </a:schemeClr>
                </a:solidFill>
              </a:rPr>
              <a:t>Tel.:+39 055 280281  -   Fax: +39 055 268505  -  </a:t>
            </a:r>
            <a:r>
              <a:rPr lang="pt-BR" sz="2000" u="sng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E-mail</a:t>
            </a:r>
            <a:endParaRPr lang="pt-BR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</a:rPr>
              <a:t>Europass teacher academy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(πάροχος σεμιναρίου)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1">
                    <a:lumMod val="75000"/>
                  </a:schemeClr>
                </a:solidFill>
              </a:rPr>
              <a:t>      via Sant'Egidio 12   50122 - Firenze (IT)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1">
                    <a:lumMod val="75000"/>
                  </a:schemeClr>
                </a:solidFill>
                <a:hlinkClick r:id="rId4"/>
              </a:rPr>
              <a:t>      teachertraining@europass.it</a:t>
            </a:r>
            <a:endParaRPr lang="it-IT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     Tel.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  <a:r>
              <a:rPr lang="it-IT" sz="2000" dirty="0" smtClean="0">
                <a:solidFill>
                  <a:schemeClr val="tx1">
                    <a:lumMod val="75000"/>
                  </a:schemeClr>
                </a:solidFill>
              </a:rPr>
              <a:t>+39055234580</a:t>
            </a:r>
            <a:endParaRPr lang="it-IT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</a:br>
            <a:endParaRPr lang="el-GR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00132"/>
          </a:xfrm>
        </p:spPr>
        <p:txBody>
          <a:bodyPr/>
          <a:lstStyle/>
          <a:p>
            <a:r>
              <a:rPr lang="el-GR" i="1" dirty="0" smtClean="0"/>
              <a:t>Καλό ταξίδι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928662" y="2500306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3200" dirty="0" smtClean="0"/>
              <a:t>ΓΡΑΦΕΙΟ</a:t>
            </a:r>
            <a:r>
              <a:rPr lang="en-US" sz="3200" dirty="0" smtClean="0"/>
              <a:t> </a:t>
            </a:r>
            <a:r>
              <a:rPr lang="el-GR" sz="3200" dirty="0" smtClean="0"/>
              <a:t>ΕΥΡΩΠΑΪΚΩΝ</a:t>
            </a:r>
            <a:r>
              <a:rPr lang="en-US" sz="3200" dirty="0" smtClean="0"/>
              <a:t> </a:t>
            </a:r>
            <a:r>
              <a:rPr lang="el-GR" sz="3200" dirty="0" smtClean="0"/>
              <a:t>ΠΡΟΓΡΑΜΜΑΤΩΝ</a:t>
            </a:r>
            <a:endParaRPr lang="el-GR" sz="3200" dirty="0" smtClean="0"/>
          </a:p>
          <a:p>
            <a:pPr algn="ctr">
              <a:buNone/>
            </a:pPr>
            <a:r>
              <a:rPr lang="el-GR" sz="3200" dirty="0" smtClean="0"/>
              <a:t>ΠΕΔΙΕΚ ΗΠΕΙΡΟΥ</a:t>
            </a:r>
            <a:endParaRPr lang="el-GR" sz="3200" dirty="0"/>
          </a:p>
        </p:txBody>
      </p:sp>
      <p:pic>
        <p:nvPicPr>
          <p:cNvPr id="4" name="Picture 2" descr="C:\Users\michan\Desktop\30years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286388"/>
            <a:ext cx="1571636" cy="1192465"/>
          </a:xfrm>
          <a:prstGeom prst="rect">
            <a:avLst/>
          </a:prstGeom>
          <a:noFill/>
        </p:spPr>
      </p:pic>
      <p:pic>
        <p:nvPicPr>
          <p:cNvPr id="5" name="Picture 2" descr="C:\Users\michan\Desktop\ικυ λογ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286388"/>
            <a:ext cx="1862150" cy="121444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286388"/>
            <a:ext cx="45123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/>
          <a:lstStyle/>
          <a:p>
            <a:pPr algn="ctr"/>
            <a:r>
              <a:rPr lang="el-GR" i="1" dirty="0" smtClean="0">
                <a:solidFill>
                  <a:schemeClr val="tx1">
                    <a:lumMod val="75000"/>
                  </a:schemeClr>
                </a:solidFill>
              </a:rPr>
              <a:t>Φλωρεντία</a:t>
            </a:r>
            <a:endParaRPr lang="el-GR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3786214" cy="5857916"/>
          </a:xfrm>
        </p:spPr>
        <p:txBody>
          <a:bodyPr>
            <a:noAutofit/>
          </a:bodyPr>
          <a:lstStyle/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Πρωτεύουσα της  Τοσκάνης επί του ποταμού Άρνου.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Κέντρο εμπορίου κατά το Μεσαίωνα, κυβερνήθηκε από την οικογένεια των Μεδίκων.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Γενέτειρα της Ιταλικής Αναγέννησης θεωρείται η πρωτεύουσα της τέχνης ολόκληρης της Ιταλίας.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Το ιστορικό κέντρο της  έχει χαρακτηριστεί  ως μνημείο Παγκόσμιας  Κληρονομιάς  από την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Unesco.</a:t>
            </a:r>
            <a:endParaRPr lang="el-GR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Εδώ έζησαν και δημιούργησαν ο Λεονάρντο ντα Βίντσι, ο Μιχαήλ Άγγελος, ο Μποτιτσέλι, ο Ντονατέλο, ο Δάντης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,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ο Μακιαβέλι, ο Γαλιλαίος.</a:t>
            </a:r>
            <a:endParaRPr lang="en-US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l-GR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86190"/>
            <a:ext cx="420375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7166"/>
            <a:ext cx="4757737" cy="31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584182"/>
          </a:xfrm>
        </p:spPr>
        <p:txBody>
          <a:bodyPr>
            <a:normAutofit/>
          </a:bodyPr>
          <a:lstStyle/>
          <a:p>
            <a:pPr algn="ctr"/>
            <a:r>
              <a:rPr lang="el-GR" i="1" dirty="0" smtClean="0">
                <a:solidFill>
                  <a:schemeClr val="tx1">
                    <a:lumMod val="75000"/>
                  </a:schemeClr>
                </a:solidFill>
              </a:rPr>
              <a:t>    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Duomo</a:t>
            </a:r>
            <a:endParaRPr lang="el-GR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57158" y="1000108"/>
            <a:ext cx="3500462" cy="5643602"/>
          </a:xfrm>
        </p:spPr>
        <p:txBody>
          <a:bodyPr>
            <a:noAutofit/>
          </a:bodyPr>
          <a:lstStyle/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Ο καθεδρικός ναός της πόλης, αφιερωμένος στη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Santa del Fiore.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Γοτθικού ρυθμού, η κατασκευή του διήρκεσε δύο αιώνες και ολοκληρώθηκε το 1367.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Αρχικά καλυμμένη η πρόσοψη του με χρωματιστά μάρμαρα πήρε την τελική σημερινή της μορφή τον 19 αι.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Τα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“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φρέσκο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”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, τα ξύλινα γλυπτά του Ιερού, τα  βιτρώ, η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Pieta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του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Michelangelo,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ο μεγάλος  τρούλος και το πανύψηλο κωδωνοστάσιο αποτελούν  σημεία θαυμασμού.</a:t>
            </a:r>
            <a:endParaRPr lang="el-GR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290"/>
            <a:ext cx="466728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Image result for pieta michelangelo flore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786190"/>
            <a:ext cx="406068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273050"/>
            <a:ext cx="3143272" cy="441306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Battistero di San Giovanni </a:t>
            </a:r>
            <a:endParaRPr lang="el-GR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614734" cy="5715040"/>
          </a:xfrm>
        </p:spPr>
        <p:txBody>
          <a:bodyPr>
            <a:noAutofit/>
          </a:bodyPr>
          <a:lstStyle/>
          <a:p>
            <a:pPr algn="ctr"/>
            <a:r>
              <a:rPr lang="el-GR" sz="2000" dirty="0">
                <a:solidFill>
                  <a:schemeClr val="tx1">
                    <a:lumMod val="75000"/>
                  </a:schemeClr>
                </a:solidFill>
              </a:rPr>
              <a:t>Έ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να από τα παλιότερα κτίρια της πόλης. Η οκταγωνική μορφή του συμβολίζει τις έξι ημέρες της δημιουργίας, την έβδομη της ανάπαυσης και την όγδοη ημέρα της αναγέννησης μέσα από το μυστήριο της Βάπτισης.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Στις τρείς πλευρές υπάρχουν μεγαλοπρεπείς πόρτες διάσημες  για τις διακοσμήσεις τους.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Οι πόρτες </a:t>
            </a:r>
            <a:r>
              <a:rPr lang="el-GR" sz="2000" dirty="0">
                <a:solidFill>
                  <a:schemeClr val="tx1">
                    <a:lumMod val="75000"/>
                  </a:schemeClr>
                </a:solidFill>
              </a:rPr>
              <a:t>σ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την ανατολική πλευρά, κατασκευασμένες από τον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Ghiberti,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αναγορεύτηκαν από τον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Michelangelo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Πύλες του Παραδείσου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”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l-GR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7οΓΕΛ\Desktop\Φλωρεντια φωτο\battistero-san-giovanni-firenze-696x513-696x5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4471987" cy="3183998"/>
          </a:xfrm>
          <a:prstGeom prst="rect">
            <a:avLst/>
          </a:prstGeom>
          <a:noFill/>
        </p:spPr>
      </p:pic>
      <p:pic>
        <p:nvPicPr>
          <p:cNvPr id="4101" name="Picture 5" descr="Image result for ΒΑΠΤΙΣΤΗΡΙΟ ΦΛΩΡΕΝΤΙ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876"/>
            <a:ext cx="4500594" cy="2786082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 flipH="1">
            <a:off x="4429124" y="635795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Ανάγλυφη λεπτομέρεια πόρτας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500066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Palazzo Vecchio</a:t>
            </a:r>
            <a:endParaRPr lang="el-GR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28596" y="714356"/>
            <a:ext cx="4000528" cy="5929354"/>
          </a:xfrm>
        </p:spPr>
        <p:txBody>
          <a:bodyPr>
            <a:noAutofit/>
          </a:bodyPr>
          <a:lstStyle/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Παλάτι-φρούριο,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ρωμαϊκού ρυθμού,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με το χαρακτηριστικό πύργο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95μ.,δεσπόζει επιβλητικό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στην Piazza de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l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la Signoria. 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Ολοκληρώθηκε το 1322 και υπήρξε η έδρα της Σινιορίας, κυβερνητικό όργανο τη χρυσή εποχή της Φλωρεντίας.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Αργότερα, κατοικία των Μεδίκων, στεγάζει σήμερα το δημαρχείο της πόλης. 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Στην κεντρική είσοδο δεσπόζει αριστερά το άγαλμα του Δαβίδ</a:t>
            </a:r>
            <a:r>
              <a:rPr lang="el-GR" sz="2000" b="1" dirty="0" smtClean="0">
                <a:solidFill>
                  <a:schemeClr val="tx1">
                    <a:lumMod val="75000"/>
                  </a:schemeClr>
                </a:solidFill>
              </a:rPr>
              <a:t>,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 αντίγραφο του περίφημου αγάλματος του Μιχαήλ Αγγέλου,  σύμβολο γνώσης και δύναμης, και δεξιά το άγαλμα του Ηρακλή και του Κάκου έργο του Μπαντινέλι.</a:t>
            </a:r>
          </a:p>
        </p:txBody>
      </p:sp>
      <p:pic>
        <p:nvPicPr>
          <p:cNvPr id="1026" name="Picture 2" descr="C:\Users\7οΓΕΛ\Desktop\EYXARIS\Φλωρεντια φωτο\PALAZZO VECCHI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4000528" cy="2786082"/>
          </a:xfrm>
          <a:prstGeom prst="rect">
            <a:avLst/>
          </a:prstGeom>
          <a:noFill/>
        </p:spPr>
      </p:pic>
      <p:pic>
        <p:nvPicPr>
          <p:cNvPr id="1028" name="Picture 4" descr="Travelpass.gr - Παλάτσο Βέκιο: Το εντυπωσιακό Δημαρχείο της Φλωρεντία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29000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3008313" cy="500066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Palazzo Pitti</a:t>
            </a:r>
            <a:endParaRPr lang="el-GR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85720" y="714356"/>
            <a:ext cx="4286280" cy="5929354"/>
          </a:xfrm>
        </p:spPr>
        <p:txBody>
          <a:bodyPr>
            <a:noAutofit/>
          </a:bodyPr>
          <a:lstStyle/>
          <a:p>
            <a:pPr algn="ctr"/>
            <a:r>
              <a:rPr lang="el-GR" sz="1800" dirty="0" smtClean="0">
                <a:solidFill>
                  <a:schemeClr val="tx1">
                    <a:lumMod val="75000"/>
                  </a:schemeClr>
                </a:solidFill>
              </a:rPr>
              <a:t> 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Νότια του Άρνου, ανήκε στον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Luc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α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Pitti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, Φλωρεντινό τραπεζίτη. Αγοράστηκε το 1549 από την οικογένεια των Μεδίκων.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Ένας υπερυψωμένος διάδρομος που ξεκινούσε από το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Palazzo Vecchio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 , το παλιό ανάκτορο των Μεδίκων και έδρα της κυβέρνησης, περνούσε μέσα από το 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Uffizi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, πάνω από το Ponte Vecchio και έφτανε στο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Palazzo Pitti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Σήμερα φιλοξενεί πολλά σημαντικά μουσεία της πόλης, όπως η Παλατινή Πινακοθήκη, το Μουσείο Ενδυμάτων, Ασημικών, Πορσελάνης, το Μουσείο Μοντέρνας Τέχνης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,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το Μουσείο Αμαξών. Το παλάτι φημίζεται επίσης για τους κήπους του, τους κήπους Boboli.</a:t>
            </a:r>
            <a:endParaRPr lang="el-GR" sz="2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endParaRPr lang="el-GR" sz="1800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0"/>
            <a:ext cx="421484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 descr="Image result for κήποι του Boboli φλωρεντι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4214842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500066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Uffigi</a:t>
            </a:r>
            <a:endParaRPr lang="el-GR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14282" y="714356"/>
            <a:ext cx="3571900" cy="5643602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A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νάκτορο της Φλωρεντίας που στεγάζει ένα από τα παλαιότερα μουσεία - πινακοθήκες στον κόσμο, την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Galleria degli Uffigi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, με έργα από το 15</a:t>
            </a:r>
            <a:r>
              <a:rPr lang="el-GR" sz="2000" baseline="30000" dirty="0" smtClean="0">
                <a:solidFill>
                  <a:schemeClr val="tx1">
                    <a:lumMod val="75000"/>
                  </a:schemeClr>
                </a:solidFill>
              </a:rPr>
              <a:t>ο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αι. έως και τον 18 αι.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Φιλοξενεί έργα των Μιχαήλ Άγγελου, Λεονάρντο ντα Βίντσι , Καραβάτζιο, Γκιότο ,Τιτζιάνο , Ρέμπραντ,την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Άνοιξη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”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και τη   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“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Γέννηση της Αφροδίτης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”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του Μποτιτσέλι.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Η Tribuna του Uffizi, οκταγωνικό δωμάτιο, το παλαιότερο τμήμα της γκαλερί, θεωρείται ο πρώτος χώρος στην ιστορία που πληρούσε τα πρότυπα μουσείου. </a:t>
            </a:r>
          </a:p>
          <a:p>
            <a:endParaRPr lang="el-GR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65"/>
            <a:ext cx="4972051" cy="310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876"/>
            <a:ext cx="50388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 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Galleria dell'Accademia</a:t>
            </a:r>
            <a:endParaRPr lang="el-GR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43230" cy="5126055"/>
          </a:xfrm>
        </p:spPr>
        <p:txBody>
          <a:bodyPr>
            <a:noAutofit/>
          </a:bodyPr>
          <a:lstStyle/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 Η πρώτη ακαδημία ζωγραφικής στην Ευρώπη.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Εδώ εκτίθεται το αυθεντικό άγαλμα ύψους 5 μέτρων, ο περίφημος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Δαυίδ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”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, του Μιχαήλ Άγγελου, τη στιγμή που αρπάζει την πέτρα για να την ρίξει στο Γολιάθ.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Φιλοξενεί επίσης και άλλα γλυπτά του Μιχαήλ Άγγελου καθώς και έργα Φλωρεντινών ζωγράφων  της περιόδου 1300-1600, όπως επίσης και το Μουσείο μουσικών οργάνων.</a:t>
            </a:r>
            <a:endParaRPr lang="el-GR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52"/>
            <a:ext cx="3786214" cy="43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572008"/>
            <a:ext cx="3643338" cy="19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273050"/>
            <a:ext cx="3071834" cy="441306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Piazza della Signoria</a:t>
            </a:r>
            <a:endParaRPr lang="el-GR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57158" y="714356"/>
            <a:ext cx="4071966" cy="5929354"/>
          </a:xfrm>
        </p:spPr>
        <p:txBody>
          <a:bodyPr>
            <a:noAutofit/>
          </a:bodyPr>
          <a:lstStyle/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Στην καρδιά της  Φλωρεντίας, το κέντρο της πολιτικής δραστηριότητας της πόλης από τον 14</a:t>
            </a:r>
            <a:r>
              <a:rPr lang="el-GR" sz="2000" baseline="30000" dirty="0" smtClean="0">
                <a:solidFill>
                  <a:schemeClr val="tx1">
                    <a:lumMod val="75000"/>
                  </a:schemeClr>
                </a:solidFill>
              </a:rPr>
              <a:t>ο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αι. Οι πολίτες συγκεντρώνονταν εδώ όταν τους καλούσε σε δημόσια συζήτηση η μεγάλη καμπάνα του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Pallazo Vecchio.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Υπαίθριο μουσείο με πολλά γλυπτά μεγάλων Ιταλών δημιουργών.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Στο κέντρο της πλατείας βρίσκεται το έφιππο μνημείο του Κόζιμο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A’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των Μεδίκων (1598) και η κρήνη του Ποσειδώνα του Αμανάτι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(1575).</a:t>
            </a:r>
          </a:p>
          <a:p>
            <a:pPr algn="ctr"/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Εδώ βρίσκεται και η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Loggia dei Lanzi (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Στοά των Λογχοφόρων),ανοιχτό οικοδόμημα στην πλατεία, με πολλά αγάλματα μεταξύ των οποίων πιο γνωστό και σημαντικό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“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Ο Περσέας με το κεφάλι της Μέδουσας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”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 του Τσελλίνι. </a:t>
            </a:r>
            <a:endParaRPr lang="el-GR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4143374" cy="310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20895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0634" y="3571876"/>
            <a:ext cx="22497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447</Words>
  <Application>Microsoft Office PowerPoint</Application>
  <PresentationFormat>Προβολή στην οθόνη (4:3)</PresentationFormat>
  <Paragraphs>71</Paragraphs>
  <Slides>13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Φλωρεντία</vt:lpstr>
      <vt:lpstr>    Duomo</vt:lpstr>
      <vt:lpstr>Battistero di San Giovanni </vt:lpstr>
      <vt:lpstr>Palazzo Vecchio</vt:lpstr>
      <vt:lpstr>Palazzo Pitti</vt:lpstr>
      <vt:lpstr>Uffigi</vt:lpstr>
      <vt:lpstr> Galleria dell'Accademia</vt:lpstr>
      <vt:lpstr>Piazza della Signoria</vt:lpstr>
      <vt:lpstr>Ponte Vecchio</vt:lpstr>
      <vt:lpstr>Χρήσιμες πληροφορίες</vt:lpstr>
      <vt:lpstr>Στοιχεία επικοινωνίας- Χρήσιμα τηλέφωνα</vt:lpstr>
      <vt:lpstr>Καλό ταξίδι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7οΓΕΛ</dc:creator>
  <cp:lastModifiedBy>7οΓΕΛ</cp:lastModifiedBy>
  <cp:revision>181</cp:revision>
  <dcterms:created xsi:type="dcterms:W3CDTF">2018-01-14T20:45:52Z</dcterms:created>
  <dcterms:modified xsi:type="dcterms:W3CDTF">2018-01-23T23:48:15Z</dcterms:modified>
</cp:coreProperties>
</file>