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heme/themeOverride1.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0" r:id="rId5"/>
    <p:sldMasterId id="2147483672" r:id="rId6"/>
  </p:sldMasterIdLst>
  <p:notesMasterIdLst>
    <p:notesMasterId r:id="rId39"/>
  </p:notesMasterIdLst>
  <p:handoutMasterIdLst>
    <p:handoutMasterId r:id="rId40"/>
  </p:handoutMasterIdLst>
  <p:sldIdLst>
    <p:sldId id="256" r:id="rId7"/>
    <p:sldId id="259" r:id="rId8"/>
    <p:sldId id="257" r:id="rId9"/>
    <p:sldId id="261" r:id="rId10"/>
    <p:sldId id="263" r:id="rId11"/>
    <p:sldId id="264" r:id="rId12"/>
    <p:sldId id="266" r:id="rId13"/>
    <p:sldId id="267" r:id="rId14"/>
    <p:sldId id="268" r:id="rId15"/>
    <p:sldId id="269" r:id="rId16"/>
    <p:sldId id="271" r:id="rId17"/>
    <p:sldId id="325" r:id="rId18"/>
    <p:sldId id="342" r:id="rId19"/>
    <p:sldId id="350" r:id="rId20"/>
    <p:sldId id="344" r:id="rId21"/>
    <p:sldId id="290" r:id="rId22"/>
    <p:sldId id="291" r:id="rId23"/>
    <p:sldId id="332" r:id="rId24"/>
    <p:sldId id="330" r:id="rId25"/>
    <p:sldId id="331" r:id="rId26"/>
    <p:sldId id="333" r:id="rId27"/>
    <p:sldId id="337" r:id="rId28"/>
    <p:sldId id="341" r:id="rId29"/>
    <p:sldId id="335" r:id="rId30"/>
    <p:sldId id="349" r:id="rId31"/>
    <p:sldId id="345" r:id="rId32"/>
    <p:sldId id="338" r:id="rId33"/>
    <p:sldId id="346" r:id="rId34"/>
    <p:sldId id="340" r:id="rId35"/>
    <p:sldId id="348" r:id="rId36"/>
    <p:sldId id="323" r:id="rId37"/>
    <p:sldId id="285" r:id="rId38"/>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smini Lefa" initials="IL" lastIdx="3" clrIdx="0">
    <p:extLst>
      <p:ext uri="{19B8F6BF-5375-455C-9EA6-DF929625EA0E}">
        <p15:presenceInfo xmlns:p15="http://schemas.microsoft.com/office/powerpoint/2012/main" userId="Ismini Lef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0037" autoAdjust="0"/>
  </p:normalViewPr>
  <p:slideViewPr>
    <p:cSldViewPr snapToGrid="0">
      <p:cViewPr varScale="1">
        <p:scale>
          <a:sx n="51" d="100"/>
          <a:sy n="51" d="100"/>
        </p:scale>
        <p:origin x="88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notesMaster" Target="notesMasters/notesMaster1.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presProps" Target="pres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20" Type="http://schemas.openxmlformats.org/officeDocument/2006/relationships/slide" Target="slides/slide14.xml"/><Relationship Id="rId41"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a:extLst>
              <a:ext uri="{FF2B5EF4-FFF2-40B4-BE49-F238E27FC236}">
                <a16:creationId xmlns:a16="http://schemas.microsoft.com/office/drawing/2014/main" id="{BEBC580C-D5AA-412B-B567-C96DCF89593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a:extLst>
              <a:ext uri="{FF2B5EF4-FFF2-40B4-BE49-F238E27FC236}">
                <a16:creationId xmlns:a16="http://schemas.microsoft.com/office/drawing/2014/main" id="{6CC58CAA-1280-416C-AC10-1ACCD8D49BC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F02E6A5-6B23-4A2A-85FC-BBBEA581E06A}" type="datetimeFigureOut">
              <a:rPr lang="el-GR" smtClean="0"/>
              <a:t>14/1/2024</a:t>
            </a:fld>
            <a:endParaRPr lang="el-GR"/>
          </a:p>
        </p:txBody>
      </p:sp>
      <p:sp>
        <p:nvSpPr>
          <p:cNvPr id="4" name="Θέση υποσέλιδου 3">
            <a:extLst>
              <a:ext uri="{FF2B5EF4-FFF2-40B4-BE49-F238E27FC236}">
                <a16:creationId xmlns:a16="http://schemas.microsoft.com/office/drawing/2014/main" id="{DF8F53CE-3163-4D2A-81DE-50844AFC141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5" name="Θέση αριθμού διαφάνειας 4">
            <a:extLst>
              <a:ext uri="{FF2B5EF4-FFF2-40B4-BE49-F238E27FC236}">
                <a16:creationId xmlns:a16="http://schemas.microsoft.com/office/drawing/2014/main" id="{9D41CC48-CD44-4E32-B660-2A2DF60BC78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ACC6875-0A23-4F3C-B1DE-196E648876AA}" type="slidenum">
              <a:rPr lang="el-GR" smtClean="0"/>
              <a:t>‹#›</a:t>
            </a:fld>
            <a:endParaRPr lang="el-GR"/>
          </a:p>
        </p:txBody>
      </p:sp>
    </p:spTree>
    <p:extLst>
      <p:ext uri="{BB962C8B-B14F-4D97-AF65-F5344CB8AC3E}">
        <p14:creationId xmlns:p14="http://schemas.microsoft.com/office/powerpoint/2010/main" val="1298557796"/>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807FF0-50A2-4FC2-9AB1-C2EE69E3ABC9}" type="datetimeFigureOut">
              <a:rPr lang="el-GR" smtClean="0"/>
              <a:t>14/1/2024</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7DC245-2D4F-4AB9-94D2-C1346A6DCF13}" type="slidenum">
              <a:rPr lang="el-GR" smtClean="0"/>
              <a:t>‹#›</a:t>
            </a:fld>
            <a:endParaRPr lang="el-GR"/>
          </a:p>
        </p:txBody>
      </p:sp>
    </p:spTree>
    <p:extLst>
      <p:ext uri="{BB962C8B-B14F-4D97-AF65-F5344CB8AC3E}">
        <p14:creationId xmlns:p14="http://schemas.microsoft.com/office/powerpoint/2010/main" val="8930269"/>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υποσέλιδου 3"/>
          <p:cNvSpPr>
            <a:spLocks noGrp="1"/>
          </p:cNvSpPr>
          <p:nvPr>
            <p:ph type="ftr" sz="quarter" idx="4"/>
          </p:nvPr>
        </p:nvSpPr>
        <p:spPr/>
        <p:txBody>
          <a:bodyPr/>
          <a:lstStyle/>
          <a:p>
            <a:endParaRPr lang="el-GR"/>
          </a:p>
        </p:txBody>
      </p:sp>
    </p:spTree>
    <p:extLst>
      <p:ext uri="{BB962C8B-B14F-4D97-AF65-F5344CB8AC3E}">
        <p14:creationId xmlns:p14="http://schemas.microsoft.com/office/powerpoint/2010/main" val="18469913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υποσέλιδου 3"/>
          <p:cNvSpPr>
            <a:spLocks noGrp="1"/>
          </p:cNvSpPr>
          <p:nvPr>
            <p:ph type="ftr" sz="quarter" idx="4"/>
          </p:nvPr>
        </p:nvSpPr>
        <p:spPr/>
        <p:txBody>
          <a:bodyPr/>
          <a:lstStyle/>
          <a:p>
            <a:endParaRPr lang="el-GR"/>
          </a:p>
        </p:txBody>
      </p:sp>
    </p:spTree>
    <p:extLst>
      <p:ext uri="{BB962C8B-B14F-4D97-AF65-F5344CB8AC3E}">
        <p14:creationId xmlns:p14="http://schemas.microsoft.com/office/powerpoint/2010/main" val="2820370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Στοχοθέτηση:</a:t>
            </a:r>
          </a:p>
          <a:p>
            <a:r>
              <a:rPr lang="el-GR" dirty="0"/>
              <a:t>Σαφής αναφορά στις ανάγκες, στις δυσκολίες, στις προκλήσεις και στα πεδία προς βελτίωση του φορέα σας</a:t>
            </a:r>
          </a:p>
          <a:p>
            <a:r>
              <a:rPr lang="el-GR" dirty="0"/>
              <a:t>Σύνδεση των ιδιαιτεροτήτων αυτών, με τους στόχους που θέλετε να πετύχετε μέσα από την υλοποίηση του σχεδίου </a:t>
            </a:r>
          </a:p>
          <a:p>
            <a:r>
              <a:rPr lang="el-GR" dirty="0"/>
              <a:t>Ρεαλιστικοί, επιτεύξιμοι και μετρήσιμοι στόχοι που συνδέονται με τους στόχους του τομέα και της δράσης στην οποία υποβάλλεται η αίτηση </a:t>
            </a:r>
          </a:p>
          <a:p>
            <a:r>
              <a:rPr lang="el-GR" dirty="0"/>
              <a:t>Προσοχή ο ένας στόχος να μην καλύπτει τον άλλο</a:t>
            </a:r>
          </a:p>
          <a:p>
            <a:r>
              <a:rPr lang="el-GR" dirty="0"/>
              <a:t>Λιγότερο έμπειρος οργανισμός</a:t>
            </a:r>
            <a:r>
              <a:rPr lang="en-US" dirty="0"/>
              <a:t>: </a:t>
            </a:r>
            <a:r>
              <a:rPr lang="el-GR" dirty="0"/>
              <a:t>Οποιοσδήποτε συμμετέχων οργανισμός που δεν έχει λάβει στήριξη στο πλαίσιο ενός συγκεκριμένου τύπου δράσης που υποστηρίζεται απ’ αυτό το πρόγραμμα ή το προγενέστερο πρόγραμμα πάνω από δύο φορές κατά τα τελευταία επτά έτη.</a:t>
            </a:r>
          </a:p>
        </p:txBody>
      </p:sp>
      <p:sp>
        <p:nvSpPr>
          <p:cNvPr id="4" name="Θέση υποσέλιδου 3"/>
          <p:cNvSpPr>
            <a:spLocks noGrp="1"/>
          </p:cNvSpPr>
          <p:nvPr>
            <p:ph type="ftr" sz="quarter" idx="4"/>
          </p:nvPr>
        </p:nvSpPr>
        <p:spPr/>
        <p:txBody>
          <a:bodyPr/>
          <a:lstStyle/>
          <a:p>
            <a:endParaRPr lang="el-GR"/>
          </a:p>
        </p:txBody>
      </p:sp>
    </p:spTree>
    <p:extLst>
      <p:ext uri="{BB962C8B-B14F-4D97-AF65-F5344CB8AC3E}">
        <p14:creationId xmlns:p14="http://schemas.microsoft.com/office/powerpoint/2010/main" val="40246135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υποσέλιδου 3"/>
          <p:cNvSpPr>
            <a:spLocks noGrp="1"/>
          </p:cNvSpPr>
          <p:nvPr>
            <p:ph type="ftr" sz="quarter" idx="4"/>
          </p:nvPr>
        </p:nvSpPr>
        <p:spPr/>
        <p:txBody>
          <a:bodyPr/>
          <a:lstStyle/>
          <a:p>
            <a:endParaRPr lang="el-GR"/>
          </a:p>
        </p:txBody>
      </p:sp>
    </p:spTree>
    <p:extLst>
      <p:ext uri="{BB962C8B-B14F-4D97-AF65-F5344CB8AC3E}">
        <p14:creationId xmlns:p14="http://schemas.microsoft.com/office/powerpoint/2010/main" val="37440040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Recent graduates: </a:t>
            </a:r>
            <a:r>
              <a:rPr lang="el-GR" sz="1200" b="0" i="0" u="none" strike="noStrike" kern="1200" baseline="0" dirty="0">
                <a:solidFill>
                  <a:schemeClr val="tx1"/>
                </a:solidFill>
                <a:latin typeface="+mn-lt"/>
                <a:ea typeface="+mn-ea"/>
                <a:cs typeface="+mn-cs"/>
              </a:rPr>
              <a:t>Οι προσφάτως </a:t>
            </a:r>
            <a:r>
              <a:rPr lang="el-GR" sz="1200" b="0" i="0" u="none" strike="noStrike" kern="1200" baseline="0" dirty="0" err="1">
                <a:solidFill>
                  <a:schemeClr val="tx1"/>
                </a:solidFill>
                <a:latin typeface="+mn-lt"/>
                <a:ea typeface="+mn-ea"/>
                <a:cs typeface="+mn-cs"/>
              </a:rPr>
              <a:t>αποφοιτήσαντες</a:t>
            </a:r>
            <a:r>
              <a:rPr lang="el-GR" sz="1200" b="0" i="0" u="none" strike="noStrike" kern="1200" baseline="0" dirty="0">
                <a:solidFill>
                  <a:schemeClr val="tx1"/>
                </a:solidFill>
                <a:latin typeface="+mn-lt"/>
                <a:ea typeface="+mn-ea"/>
                <a:cs typeface="+mn-cs"/>
              </a:rPr>
              <a:t> (συμπεριλαμβανομένων πρώην μαθητευόμενων) από επιλέξιμα προγράμματα ΑΕΕΚ και ΣΕΕΚ δικαιούνται να συμμετάσχουν έως και 12 μήνες μετά την αποφοίτησή τους. Σε περίπτωση που οι συμμετέχοντες εκπληρώνουν υποχρεωτική κοινωνική υπηρεσία ή στρατιωτική θητεία μετά την αποφοίτηση, η περίοδος </a:t>
            </a:r>
            <a:r>
              <a:rPr lang="el-GR" sz="1200" b="0" i="0" u="none" strike="noStrike" kern="1200" baseline="0" dirty="0" err="1">
                <a:solidFill>
                  <a:schemeClr val="tx1"/>
                </a:solidFill>
                <a:latin typeface="+mn-lt"/>
                <a:ea typeface="+mn-ea"/>
                <a:cs typeface="+mn-cs"/>
              </a:rPr>
              <a:t>επιλεξιμότητας</a:t>
            </a:r>
            <a:r>
              <a:rPr lang="el-GR" sz="1200" b="0" i="0" u="none" strike="noStrike" kern="1200" baseline="0" dirty="0">
                <a:solidFill>
                  <a:schemeClr val="tx1"/>
                </a:solidFill>
                <a:latin typeface="+mn-lt"/>
                <a:ea typeface="+mn-ea"/>
                <a:cs typeface="+mn-cs"/>
              </a:rPr>
              <a:t> θα παρατείνεται για όσο διάστημα διαρκεί η θητεία. 	</a:t>
            </a:r>
          </a:p>
        </p:txBody>
      </p:sp>
      <p:sp>
        <p:nvSpPr>
          <p:cNvPr id="4" name="Θέση υποσέλιδου 3"/>
          <p:cNvSpPr>
            <a:spLocks noGrp="1"/>
          </p:cNvSpPr>
          <p:nvPr>
            <p:ph type="ftr" sz="quarter" idx="4"/>
          </p:nvPr>
        </p:nvSpPr>
        <p:spPr/>
        <p:txBody>
          <a:bodyPr/>
          <a:lstStyle/>
          <a:p>
            <a:endParaRPr lang="el-GR"/>
          </a:p>
        </p:txBody>
      </p:sp>
    </p:spTree>
    <p:extLst>
      <p:ext uri="{BB962C8B-B14F-4D97-AF65-F5344CB8AC3E}">
        <p14:creationId xmlns:p14="http://schemas.microsoft.com/office/powerpoint/2010/main" val="34519982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υποσέλιδου 3"/>
          <p:cNvSpPr>
            <a:spLocks noGrp="1"/>
          </p:cNvSpPr>
          <p:nvPr>
            <p:ph type="ftr" sz="quarter" idx="4"/>
          </p:nvPr>
        </p:nvSpPr>
        <p:spPr/>
        <p:txBody>
          <a:bodyPr/>
          <a:lstStyle/>
          <a:p>
            <a:endParaRPr lang="el-GR"/>
          </a:p>
        </p:txBody>
      </p:sp>
    </p:spTree>
    <p:extLst>
      <p:ext uri="{BB962C8B-B14F-4D97-AF65-F5344CB8AC3E}">
        <p14:creationId xmlns:p14="http://schemas.microsoft.com/office/powerpoint/2010/main" val="26444165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mn-lt"/>
                <a:ea typeface="+mn-ea"/>
                <a:cs typeface="+mn-cs"/>
              </a:rPr>
              <a:t>Υπολογισμός απόστασης  - χρήση του </a:t>
            </a:r>
            <a:r>
              <a:rPr kumimoji="0" lang="en-US" sz="1200" b="0" i="0" u="none" strike="noStrike" kern="1200" cap="none" spc="0" normalizeH="0" baseline="0" noProof="0" dirty="0">
                <a:ln>
                  <a:noFill/>
                </a:ln>
                <a:solidFill>
                  <a:prstClr val="black"/>
                </a:solidFill>
                <a:effectLst/>
                <a:uLnTx/>
                <a:uFillTx/>
                <a:latin typeface="+mn-lt"/>
                <a:ea typeface="+mn-ea"/>
                <a:cs typeface="+mn-cs"/>
              </a:rPr>
              <a:t>distance calculator </a:t>
            </a:r>
            <a:endParaRPr kumimoji="0" lang="el-GR"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mn-lt"/>
                <a:ea typeface="+mn-ea"/>
                <a:cs typeface="+mn-cs"/>
              </a:rPr>
              <a:t>Μπορείτε να υπολογίσετε την απόσταση από τον φορέα υποδοχής είτε βάζοντας ως αφετηρία το αεροδρόμιο από το οποίο θα πετάξετε είτε τον φορέα αποστολής (διαλέγετε όποιο είναι πιο μακριά</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l-GR" sz="1200" b="0" i="0" u="none" strike="noStrike" kern="1200" cap="none" spc="0" normalizeH="0" baseline="0" noProof="0" dirty="0">
                <a:ln>
                  <a:noFill/>
                </a:ln>
                <a:solidFill>
                  <a:prstClr val="black"/>
                </a:solidFill>
                <a:effectLst/>
                <a:uLnTx/>
                <a:uFillTx/>
                <a:latin typeface="+mn-lt"/>
                <a:ea typeface="+mn-ea"/>
                <a:cs typeface="+mn-cs"/>
              </a:rPr>
              <a:t>από τον φορέα υποδοχής) </a:t>
            </a:r>
          </a:p>
          <a:p>
            <a:endParaRPr lang="el-GR" dirty="0"/>
          </a:p>
        </p:txBody>
      </p:sp>
      <p:sp>
        <p:nvSpPr>
          <p:cNvPr id="4" name="Θέση υποσέλιδου 3"/>
          <p:cNvSpPr>
            <a:spLocks noGrp="1"/>
          </p:cNvSpPr>
          <p:nvPr>
            <p:ph type="ftr" sz="quarter" idx="4"/>
          </p:nvPr>
        </p:nvSpPr>
        <p:spPr/>
        <p:txBody>
          <a:bodyPr/>
          <a:lstStyle/>
          <a:p>
            <a:endParaRPr lang="el-GR"/>
          </a:p>
        </p:txBody>
      </p:sp>
    </p:spTree>
    <p:extLst>
      <p:ext uri="{BB962C8B-B14F-4D97-AF65-F5344CB8AC3E}">
        <p14:creationId xmlns:p14="http://schemas.microsoft.com/office/powerpoint/2010/main" val="769875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υποσέλιδου 3"/>
          <p:cNvSpPr>
            <a:spLocks noGrp="1"/>
          </p:cNvSpPr>
          <p:nvPr>
            <p:ph type="ftr" sz="quarter" idx="4"/>
          </p:nvPr>
        </p:nvSpPr>
        <p:spPr/>
        <p:txBody>
          <a:bodyPr/>
          <a:lstStyle/>
          <a:p>
            <a:endParaRPr lang="el-GR"/>
          </a:p>
        </p:txBody>
      </p:sp>
    </p:spTree>
    <p:extLst>
      <p:ext uri="{BB962C8B-B14F-4D97-AF65-F5344CB8AC3E}">
        <p14:creationId xmlns:p14="http://schemas.microsoft.com/office/powerpoint/2010/main" val="20991127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ΠΟΤΕ ΜΕΤΡΗΤΑ!!!</a:t>
            </a:r>
          </a:p>
          <a:p>
            <a:r>
              <a:rPr lang="el-GR" dirty="0"/>
              <a:t>ΠΑΝΤΑ ΑΠΟΔΕΙΞΕΙΣ!!!</a:t>
            </a:r>
          </a:p>
          <a:p>
            <a:endParaRPr lang="el-GR" dirty="0"/>
          </a:p>
        </p:txBody>
      </p:sp>
      <p:sp>
        <p:nvSpPr>
          <p:cNvPr id="4" name="Θέση υποσέλιδου 3"/>
          <p:cNvSpPr>
            <a:spLocks noGrp="1"/>
          </p:cNvSpPr>
          <p:nvPr>
            <p:ph type="ftr" sz="quarter" idx="4"/>
          </p:nvPr>
        </p:nvSpPr>
        <p:spPr/>
        <p:txBody>
          <a:bodyPr/>
          <a:lstStyle/>
          <a:p>
            <a:endParaRPr lang="el-GR"/>
          </a:p>
        </p:txBody>
      </p:sp>
    </p:spTree>
    <p:extLst>
      <p:ext uri="{BB962C8B-B14F-4D97-AF65-F5344CB8AC3E}">
        <p14:creationId xmlns:p14="http://schemas.microsoft.com/office/powerpoint/2010/main" val="26223627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cs typeface="Calibri"/>
              </a:rPr>
              <a:t>Iδι</a:t>
            </a:r>
            <a:r>
              <a:rPr lang="en-US" dirty="0">
                <a:cs typeface="Calibri"/>
              </a:rPr>
              <a:t>αίτερη προσοχή στα πρότυπα ποιότητας Erasmus+!!!</a:t>
            </a:r>
            <a:r>
              <a:rPr lang="el-GR" dirty="0">
                <a:cs typeface="Calibri"/>
              </a:rPr>
              <a:t> Είναι ο οδηγός μας και κατά την αξιολόγηση των αιτήσεων αλλά και κατά την εξέταση της Τελικής σας έκθεσης</a:t>
            </a:r>
            <a:endParaRPr lang="en-US" dirty="0">
              <a:cs typeface="Calibri"/>
            </a:endParaRPr>
          </a:p>
          <a:p>
            <a:endParaRPr lang="el-GR" dirty="0"/>
          </a:p>
        </p:txBody>
      </p:sp>
      <p:sp>
        <p:nvSpPr>
          <p:cNvPr id="4" name="Θέση υποσέλιδου 3"/>
          <p:cNvSpPr>
            <a:spLocks noGrp="1"/>
          </p:cNvSpPr>
          <p:nvPr>
            <p:ph type="ftr" sz="quarter" idx="4"/>
          </p:nvPr>
        </p:nvSpPr>
        <p:spPr/>
        <p:txBody>
          <a:bodyPr/>
          <a:lstStyle/>
          <a:p>
            <a:endParaRPr lang="el-GR"/>
          </a:p>
        </p:txBody>
      </p:sp>
    </p:spTree>
    <p:extLst>
      <p:ext uri="{BB962C8B-B14F-4D97-AF65-F5344CB8AC3E}">
        <p14:creationId xmlns:p14="http://schemas.microsoft.com/office/powerpoint/2010/main" val="19475234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Ενέργειες που θα λειτουργήσουν ως πολλαπλασιαστές των αποτελεσμάτων</a:t>
            </a:r>
          </a:p>
          <a:p>
            <a:endParaRPr lang="el-GR" dirty="0"/>
          </a:p>
        </p:txBody>
      </p:sp>
      <p:sp>
        <p:nvSpPr>
          <p:cNvPr id="4" name="Θέση υποσέλιδου 3"/>
          <p:cNvSpPr>
            <a:spLocks noGrp="1"/>
          </p:cNvSpPr>
          <p:nvPr>
            <p:ph type="ftr" sz="quarter" idx="4"/>
          </p:nvPr>
        </p:nvSpPr>
        <p:spPr/>
        <p:txBody>
          <a:bodyPr/>
          <a:lstStyle/>
          <a:p>
            <a:endParaRPr lang="el-GR"/>
          </a:p>
        </p:txBody>
      </p:sp>
    </p:spTree>
    <p:extLst>
      <p:ext uri="{BB962C8B-B14F-4D97-AF65-F5344CB8AC3E}">
        <p14:creationId xmlns:p14="http://schemas.microsoft.com/office/powerpoint/2010/main" val="2350106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υποσέλιδου 3"/>
          <p:cNvSpPr>
            <a:spLocks noGrp="1"/>
          </p:cNvSpPr>
          <p:nvPr>
            <p:ph type="ftr" sz="quarter" idx="4"/>
          </p:nvPr>
        </p:nvSpPr>
        <p:spPr/>
        <p:txBody>
          <a:bodyPr/>
          <a:lstStyle/>
          <a:p>
            <a:endParaRPr lang="el-GR"/>
          </a:p>
        </p:txBody>
      </p:sp>
    </p:spTree>
    <p:extLst>
      <p:ext uri="{BB962C8B-B14F-4D97-AF65-F5344CB8AC3E}">
        <p14:creationId xmlns:p14="http://schemas.microsoft.com/office/powerpoint/2010/main" val="19273126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υποσέλιδου 3"/>
          <p:cNvSpPr>
            <a:spLocks noGrp="1"/>
          </p:cNvSpPr>
          <p:nvPr>
            <p:ph type="ftr" sz="quarter" idx="4"/>
          </p:nvPr>
        </p:nvSpPr>
        <p:spPr/>
        <p:txBody>
          <a:bodyPr/>
          <a:lstStyle/>
          <a:p>
            <a:endParaRPr lang="el-GR"/>
          </a:p>
        </p:txBody>
      </p:sp>
    </p:spTree>
    <p:extLst>
      <p:ext uri="{BB962C8B-B14F-4D97-AF65-F5344CB8AC3E}">
        <p14:creationId xmlns:p14="http://schemas.microsoft.com/office/powerpoint/2010/main" val="22528745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υποσέλιδου 3"/>
          <p:cNvSpPr>
            <a:spLocks noGrp="1"/>
          </p:cNvSpPr>
          <p:nvPr>
            <p:ph type="ftr" sz="quarter" idx="4"/>
          </p:nvPr>
        </p:nvSpPr>
        <p:spPr/>
        <p:txBody>
          <a:bodyPr/>
          <a:lstStyle/>
          <a:p>
            <a:endParaRPr lang="el-GR"/>
          </a:p>
        </p:txBody>
      </p:sp>
    </p:spTree>
    <p:extLst>
      <p:ext uri="{BB962C8B-B14F-4D97-AF65-F5344CB8AC3E}">
        <p14:creationId xmlns:p14="http://schemas.microsoft.com/office/powerpoint/2010/main" val="23489137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υποσέλιδου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5790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υποσέλιδου 3"/>
          <p:cNvSpPr>
            <a:spLocks noGrp="1"/>
          </p:cNvSpPr>
          <p:nvPr>
            <p:ph type="ftr" sz="quarter" idx="4"/>
          </p:nvPr>
        </p:nvSpPr>
        <p:spPr/>
        <p:txBody>
          <a:bodyPr/>
          <a:lstStyle/>
          <a:p>
            <a:endParaRPr lang="el-GR"/>
          </a:p>
        </p:txBody>
      </p:sp>
    </p:spTree>
    <p:extLst>
      <p:ext uri="{BB962C8B-B14F-4D97-AF65-F5344CB8AC3E}">
        <p14:creationId xmlns:p14="http://schemas.microsoft.com/office/powerpoint/2010/main" val="2871669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υποσέλιδου 3"/>
          <p:cNvSpPr>
            <a:spLocks noGrp="1"/>
          </p:cNvSpPr>
          <p:nvPr>
            <p:ph type="ftr" sz="quarter" idx="4"/>
          </p:nvPr>
        </p:nvSpPr>
        <p:spPr/>
        <p:txBody>
          <a:bodyPr/>
          <a:lstStyle/>
          <a:p>
            <a:endParaRPr lang="el-GR"/>
          </a:p>
        </p:txBody>
      </p:sp>
    </p:spTree>
    <p:extLst>
      <p:ext uri="{BB962C8B-B14F-4D97-AF65-F5344CB8AC3E}">
        <p14:creationId xmlns:p14="http://schemas.microsoft.com/office/powerpoint/2010/main" val="3320983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cs typeface="Calibri"/>
              </a:rPr>
              <a:t>Δεν</a:t>
            </a:r>
            <a:r>
              <a:rPr lang="en-US" dirty="0">
                <a:cs typeface="Calibri"/>
              </a:rPr>
              <a:t> υπ</a:t>
            </a:r>
            <a:r>
              <a:rPr lang="en-US" dirty="0" err="1">
                <a:cs typeface="Calibri"/>
              </a:rPr>
              <a:t>άρχει</a:t>
            </a:r>
            <a:r>
              <a:rPr lang="en-US" dirty="0">
                <a:cs typeface="Calibri"/>
              </a:rPr>
              <a:t> η </a:t>
            </a:r>
            <a:r>
              <a:rPr lang="en-US" dirty="0" err="1">
                <a:cs typeface="Calibri"/>
              </a:rPr>
              <a:t>δυν</a:t>
            </a:r>
            <a:r>
              <a:rPr lang="en-US" dirty="0">
                <a:cs typeface="Calibri"/>
              </a:rPr>
              <a:t>α</a:t>
            </a:r>
            <a:r>
              <a:rPr lang="en-US" dirty="0" err="1">
                <a:cs typeface="Calibri"/>
              </a:rPr>
              <a:t>τότητ</a:t>
            </a:r>
            <a:r>
              <a:rPr lang="en-US" dirty="0">
                <a:cs typeface="Calibri"/>
              </a:rPr>
              <a:t>α υποβ</a:t>
            </a:r>
            <a:r>
              <a:rPr lang="en-US" dirty="0" err="1">
                <a:cs typeface="Calibri"/>
              </a:rPr>
              <a:t>ολής</a:t>
            </a:r>
            <a:r>
              <a:rPr lang="en-US" dirty="0">
                <a:cs typeface="Calibri"/>
              </a:rPr>
              <a:t> α</a:t>
            </a:r>
            <a:r>
              <a:rPr lang="en-US" dirty="0" err="1">
                <a:cs typeface="Calibri"/>
              </a:rPr>
              <a:t>ίτησης</a:t>
            </a:r>
            <a:r>
              <a:rPr lang="en-US" dirty="0">
                <a:cs typeface="Calibri"/>
              </a:rPr>
              <a:t> </a:t>
            </a:r>
            <a:r>
              <a:rPr lang="en-US" dirty="0" err="1">
                <a:cs typeface="Calibri"/>
              </a:rPr>
              <a:t>ως</a:t>
            </a:r>
            <a:r>
              <a:rPr lang="en-US" dirty="0">
                <a:cs typeface="Calibri"/>
              </a:rPr>
              <a:t> </a:t>
            </a:r>
            <a:r>
              <a:rPr lang="en-US" dirty="0" err="1">
                <a:cs typeface="Calibri"/>
              </a:rPr>
              <a:t>συντονιστής</a:t>
            </a:r>
            <a:r>
              <a:rPr lang="en-US" dirty="0">
                <a:cs typeface="Calibri"/>
              </a:rPr>
              <a:t> </a:t>
            </a:r>
            <a:r>
              <a:rPr lang="en-US" dirty="0" err="1">
                <a:cs typeface="Calibri"/>
              </a:rPr>
              <a:t>κοινο</a:t>
            </a:r>
            <a:r>
              <a:rPr lang="en-US" dirty="0">
                <a:cs typeface="Calibri"/>
              </a:rPr>
              <a:t>πρα</a:t>
            </a:r>
            <a:r>
              <a:rPr lang="en-US" dirty="0" err="1">
                <a:cs typeface="Calibri"/>
              </a:rPr>
              <a:t>ξί</a:t>
            </a:r>
            <a:r>
              <a:rPr lang="en-US" dirty="0">
                <a:cs typeface="Calibri"/>
              </a:rPr>
              <a:t>ας</a:t>
            </a:r>
          </a:p>
        </p:txBody>
      </p:sp>
      <p:sp>
        <p:nvSpPr>
          <p:cNvPr id="5" name="Θέση υποσέλιδου 4">
            <a:extLst>
              <a:ext uri="{FF2B5EF4-FFF2-40B4-BE49-F238E27FC236}">
                <a16:creationId xmlns:a16="http://schemas.microsoft.com/office/drawing/2014/main" id="{238518DE-B1E7-4013-80AD-AEF4A2487CF5}"/>
              </a:ext>
            </a:extLst>
          </p:cNvPr>
          <p:cNvSpPr>
            <a:spLocks noGrp="1"/>
          </p:cNvSpPr>
          <p:nvPr>
            <p:ph type="ftr" sz="quarter" idx="4"/>
          </p:nvPr>
        </p:nvSpPr>
        <p:spPr/>
        <p:txBody>
          <a:bodyPr/>
          <a:lstStyle/>
          <a:p>
            <a:endParaRPr lang="el-GR"/>
          </a:p>
        </p:txBody>
      </p:sp>
    </p:spTree>
    <p:extLst>
      <p:ext uri="{BB962C8B-B14F-4D97-AF65-F5344CB8AC3E}">
        <p14:creationId xmlns:p14="http://schemas.microsoft.com/office/powerpoint/2010/main" val="38831204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cs typeface="Calibri"/>
              </a:rPr>
              <a:t>Στην</a:t>
            </a:r>
            <a:r>
              <a:rPr lang="en-US" dirty="0">
                <a:cs typeface="Calibri"/>
              </a:rPr>
              <a:t> πλα</a:t>
            </a:r>
            <a:r>
              <a:rPr lang="en-US" dirty="0" err="1">
                <a:cs typeface="Calibri"/>
              </a:rPr>
              <a:t>τφόρμ</a:t>
            </a:r>
            <a:r>
              <a:rPr lang="en-US" dirty="0">
                <a:cs typeface="Calibri"/>
              </a:rPr>
              <a:t>α της αίτησης υπάρχει σχετική ένδειξη για το πόσες ημέρες υπολείπονται μέχρι την καταληκτική ημερομηνία υποβολής </a:t>
            </a:r>
          </a:p>
        </p:txBody>
      </p:sp>
      <p:sp>
        <p:nvSpPr>
          <p:cNvPr id="5" name="Θέση υποσέλιδου 4">
            <a:extLst>
              <a:ext uri="{FF2B5EF4-FFF2-40B4-BE49-F238E27FC236}">
                <a16:creationId xmlns:a16="http://schemas.microsoft.com/office/drawing/2014/main" id="{9C885E37-253A-4132-8932-9842943B260C}"/>
              </a:ext>
            </a:extLst>
          </p:cNvPr>
          <p:cNvSpPr>
            <a:spLocks noGrp="1"/>
          </p:cNvSpPr>
          <p:nvPr>
            <p:ph type="ftr" sz="quarter" idx="4"/>
          </p:nvPr>
        </p:nvSpPr>
        <p:spPr/>
        <p:txBody>
          <a:bodyPr/>
          <a:lstStyle/>
          <a:p>
            <a:endParaRPr lang="el-GR"/>
          </a:p>
        </p:txBody>
      </p:sp>
    </p:spTree>
    <p:extLst>
      <p:ext uri="{BB962C8B-B14F-4D97-AF65-F5344CB8AC3E}">
        <p14:creationId xmlns:p14="http://schemas.microsoft.com/office/powerpoint/2010/main" val="18500597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mn-lt"/>
                <a:ea typeface="+mn-ea"/>
                <a:cs typeface="+mn-cs"/>
              </a:rPr>
              <a:t>Μπλε πάνελ - ενότητες προς συμπλήρωση - κατόπιν συμπλήρωσης των πεδίων τα κόκκινα Χ γίνονται πράσινα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mn-lt"/>
                <a:ea typeface="+mn-ea"/>
                <a:cs typeface="+mn-cs"/>
              </a:rPr>
              <a:t>Πράσινο επεκτεινόμενο πάνελ - βασικά στοιχεία της αίτησης και του αιτούντα φορέα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mn-lt"/>
                <a:ea typeface="+mn-ea"/>
                <a:cs typeface="+mn-cs"/>
              </a:rPr>
              <a:t>Κόκκινο πάνελ - πεδία προς συμπλήρωση</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mn-lt"/>
                <a:ea typeface="+mn-ea"/>
                <a:cs typeface="+mn-cs"/>
              </a:rPr>
              <a:t>Η αίτηση θα έχει συμπληρωθεί όταν όλες οι ενότητες του μπλε πάνελ έχουν στα αριστερά του ένα πράσινο τικ - τότε θα ενεργοποιηθεί και το κουμπί </a:t>
            </a:r>
            <a:r>
              <a:rPr kumimoji="0" lang="en-US" sz="1200" b="1" i="0" u="none" strike="noStrike" kern="1200" cap="none" spc="0" normalizeH="0" baseline="0" noProof="0" dirty="0">
                <a:ln>
                  <a:noFill/>
                </a:ln>
                <a:solidFill>
                  <a:prstClr val="black"/>
                </a:solidFill>
                <a:effectLst/>
                <a:uLnTx/>
                <a:uFillTx/>
                <a:latin typeface="+mn-lt"/>
                <a:ea typeface="+mn-ea"/>
                <a:cs typeface="+mn-cs"/>
              </a:rPr>
              <a:t>S</a:t>
            </a:r>
            <a:r>
              <a:rPr kumimoji="0" lang="el-GR" sz="1200" b="1" i="0" u="none" strike="noStrike" kern="1200" cap="none" spc="0" normalizeH="0" baseline="0" noProof="0" dirty="0" err="1">
                <a:ln>
                  <a:noFill/>
                </a:ln>
                <a:solidFill>
                  <a:prstClr val="black"/>
                </a:solidFill>
                <a:effectLst/>
                <a:uLnTx/>
                <a:uFillTx/>
                <a:latin typeface="+mn-lt"/>
                <a:ea typeface="+mn-ea"/>
                <a:cs typeface="+mn-cs"/>
              </a:rPr>
              <a:t>ubmit</a:t>
            </a:r>
            <a:endParaRPr kumimoji="0" lang="el-GR"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mn-lt"/>
                <a:ea typeface="+mn-ea"/>
                <a:cs typeface="+mn-cs"/>
              </a:rPr>
              <a:t>Η αίτηση συμπληρώνεται στα Ελληνικά εκτός από συγκεκριμένα σημεία τα οποία επισημαίνονται</a:t>
            </a:r>
          </a:p>
          <a:p>
            <a:endParaRPr lang="el-GR" dirty="0"/>
          </a:p>
        </p:txBody>
      </p:sp>
      <p:sp>
        <p:nvSpPr>
          <p:cNvPr id="4" name="Θέση υποσέλιδου 3"/>
          <p:cNvSpPr>
            <a:spLocks noGrp="1"/>
          </p:cNvSpPr>
          <p:nvPr>
            <p:ph type="ftr" sz="quarter" idx="4"/>
          </p:nvPr>
        </p:nvSpPr>
        <p:spPr/>
        <p:txBody>
          <a:bodyPr/>
          <a:lstStyle/>
          <a:p>
            <a:endParaRPr lang="el-GR"/>
          </a:p>
        </p:txBody>
      </p:sp>
    </p:spTree>
    <p:extLst>
      <p:ext uri="{BB962C8B-B14F-4D97-AF65-F5344CB8AC3E}">
        <p14:creationId xmlns:p14="http://schemas.microsoft.com/office/powerpoint/2010/main" val="41605192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υποσέλιδου 3"/>
          <p:cNvSpPr>
            <a:spLocks noGrp="1"/>
          </p:cNvSpPr>
          <p:nvPr>
            <p:ph type="ftr" sz="quarter" idx="4"/>
          </p:nvPr>
        </p:nvSpPr>
        <p:spPr/>
        <p:txBody>
          <a:bodyPr/>
          <a:lstStyle/>
          <a:p>
            <a:endParaRPr lang="el-GR"/>
          </a:p>
        </p:txBody>
      </p:sp>
    </p:spTree>
    <p:extLst>
      <p:ext uri="{BB962C8B-B14F-4D97-AF65-F5344CB8AC3E}">
        <p14:creationId xmlns:p14="http://schemas.microsoft.com/office/powerpoint/2010/main" val="31332804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indent="0" algn="just">
              <a:buNone/>
            </a:pPr>
            <a:r>
              <a:rPr lang="el-GR" sz="1200" dirty="0">
                <a:solidFill>
                  <a:schemeClr val="accent5">
                    <a:lumMod val="50000"/>
                  </a:schemeClr>
                </a:solidFill>
              </a:rPr>
              <a:t>Ο ρόλος και οι υποχρεώσεις των υποστηρικτικών οργανισμών πρέπει να καθορίζονται σαφώς μεταξύ των ίδιων και του δικαιούχου (μνημόνιο συνεργασίας). </a:t>
            </a:r>
          </a:p>
          <a:p>
            <a:pPr marL="0" indent="0" algn="just">
              <a:buNone/>
            </a:pPr>
            <a:r>
              <a:rPr lang="el-GR" sz="1200" dirty="0">
                <a:solidFill>
                  <a:schemeClr val="accent5">
                    <a:lumMod val="50000"/>
                  </a:schemeClr>
                </a:solidFill>
              </a:rPr>
              <a:t>Οι οργανισμοί που παρέχουν μαθησιακό περιεχόμενο και καθοδήγηση (</a:t>
            </a:r>
            <a:r>
              <a:rPr lang="en-US" sz="1200" dirty="0">
                <a:solidFill>
                  <a:schemeClr val="accent5">
                    <a:lumMod val="50000"/>
                  </a:schemeClr>
                </a:solidFill>
              </a:rPr>
              <a:t>mentoring) </a:t>
            </a:r>
            <a:r>
              <a:rPr lang="el-GR" sz="1200" dirty="0">
                <a:solidFill>
                  <a:schemeClr val="accent5">
                    <a:lumMod val="50000"/>
                  </a:schemeClr>
                </a:solidFill>
              </a:rPr>
              <a:t>στους καταρτιζόμενους δεν θεωρούνται υποστηρικτικοί οργανισμοί.</a:t>
            </a:r>
          </a:p>
          <a:p>
            <a:endParaRPr lang="el-GR" dirty="0"/>
          </a:p>
        </p:txBody>
      </p:sp>
      <p:sp>
        <p:nvSpPr>
          <p:cNvPr id="4" name="Θέση υποσέλιδου 3"/>
          <p:cNvSpPr>
            <a:spLocks noGrp="1"/>
          </p:cNvSpPr>
          <p:nvPr>
            <p:ph type="ftr" sz="quarter" idx="4"/>
          </p:nvPr>
        </p:nvSpPr>
        <p:spPr/>
        <p:txBody>
          <a:bodyPr/>
          <a:lstStyle/>
          <a:p>
            <a:endParaRPr lang="el-GR"/>
          </a:p>
        </p:txBody>
      </p:sp>
    </p:spTree>
    <p:extLst>
      <p:ext uri="{BB962C8B-B14F-4D97-AF65-F5344CB8AC3E}">
        <p14:creationId xmlns:p14="http://schemas.microsoft.com/office/powerpoint/2010/main" val="1117400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CC78D3E-96A0-4B01-9F3F-F6C0E921B907}"/>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7B6B0177-0FEC-4B53-8C68-3CDDB052C6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E66BA194-2B1A-4BD9-B5FB-640E77358B83}"/>
              </a:ext>
            </a:extLst>
          </p:cNvPr>
          <p:cNvSpPr>
            <a:spLocks noGrp="1"/>
          </p:cNvSpPr>
          <p:nvPr>
            <p:ph type="dt" sz="half" idx="10"/>
          </p:nvPr>
        </p:nvSpPr>
        <p:spPr/>
        <p:txBody>
          <a:bodyPr/>
          <a:lstStyle/>
          <a:p>
            <a:fld id="{936C825A-4322-4740-988B-4EB80F1126C1}" type="datetimeFigureOut">
              <a:rPr lang="el-GR" smtClean="0"/>
              <a:t>14/1/2024</a:t>
            </a:fld>
            <a:endParaRPr lang="el-GR"/>
          </a:p>
        </p:txBody>
      </p:sp>
      <p:sp>
        <p:nvSpPr>
          <p:cNvPr id="5" name="Θέση υποσέλιδου 4">
            <a:extLst>
              <a:ext uri="{FF2B5EF4-FFF2-40B4-BE49-F238E27FC236}">
                <a16:creationId xmlns:a16="http://schemas.microsoft.com/office/drawing/2014/main" id="{64E882FE-8774-4A07-9E90-78BB4A312450}"/>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2E75A519-8E30-4B7F-AC1B-F906D2C3B3F3}"/>
              </a:ext>
            </a:extLst>
          </p:cNvPr>
          <p:cNvSpPr>
            <a:spLocks noGrp="1"/>
          </p:cNvSpPr>
          <p:nvPr>
            <p:ph type="sldNum" sz="quarter" idx="12"/>
          </p:nvPr>
        </p:nvSpPr>
        <p:spPr/>
        <p:txBody>
          <a:bodyPr/>
          <a:lstStyle/>
          <a:p>
            <a:fld id="{7F790017-30EB-44A2-9762-EC221402E58B}" type="slidenum">
              <a:rPr lang="el-GR" smtClean="0"/>
              <a:t>‹#›</a:t>
            </a:fld>
            <a:endParaRPr lang="el-GR"/>
          </a:p>
        </p:txBody>
      </p:sp>
    </p:spTree>
    <p:extLst>
      <p:ext uri="{BB962C8B-B14F-4D97-AF65-F5344CB8AC3E}">
        <p14:creationId xmlns:p14="http://schemas.microsoft.com/office/powerpoint/2010/main" val="986679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62381B4-1360-43C1-838B-99D4A4578604}"/>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E1C9CA08-70E3-465E-B152-83FEAEA094AD}"/>
              </a:ext>
            </a:extLst>
          </p:cNvPr>
          <p:cNvSpPr>
            <a:spLocks noGrp="1"/>
          </p:cNvSpPr>
          <p:nvPr>
            <p:ph type="body" orient="vert" idx="1"/>
          </p:nvPr>
        </p:nvSpPr>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a16="http://schemas.microsoft.com/office/drawing/2014/main" id="{DF8DBF7B-E610-4FB2-B5A5-A6B2D23A929E}"/>
              </a:ext>
            </a:extLst>
          </p:cNvPr>
          <p:cNvSpPr>
            <a:spLocks noGrp="1"/>
          </p:cNvSpPr>
          <p:nvPr>
            <p:ph type="dt" sz="half" idx="10"/>
          </p:nvPr>
        </p:nvSpPr>
        <p:spPr/>
        <p:txBody>
          <a:bodyPr/>
          <a:lstStyle/>
          <a:p>
            <a:fld id="{936C825A-4322-4740-988B-4EB80F1126C1}" type="datetimeFigureOut">
              <a:rPr lang="el-GR" smtClean="0"/>
              <a:t>14/1/2024</a:t>
            </a:fld>
            <a:endParaRPr lang="el-GR"/>
          </a:p>
        </p:txBody>
      </p:sp>
      <p:sp>
        <p:nvSpPr>
          <p:cNvPr id="5" name="Θέση υποσέλιδου 4">
            <a:extLst>
              <a:ext uri="{FF2B5EF4-FFF2-40B4-BE49-F238E27FC236}">
                <a16:creationId xmlns:a16="http://schemas.microsoft.com/office/drawing/2014/main" id="{3A103159-A6A8-42F1-813B-37187B524373}"/>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2B040AF7-59AE-4634-80F6-917DBABD6C6A}"/>
              </a:ext>
            </a:extLst>
          </p:cNvPr>
          <p:cNvSpPr>
            <a:spLocks noGrp="1"/>
          </p:cNvSpPr>
          <p:nvPr>
            <p:ph type="sldNum" sz="quarter" idx="12"/>
          </p:nvPr>
        </p:nvSpPr>
        <p:spPr/>
        <p:txBody>
          <a:bodyPr/>
          <a:lstStyle/>
          <a:p>
            <a:fld id="{7F790017-30EB-44A2-9762-EC221402E58B}" type="slidenum">
              <a:rPr lang="el-GR" smtClean="0"/>
              <a:t>‹#›</a:t>
            </a:fld>
            <a:endParaRPr lang="el-GR"/>
          </a:p>
        </p:txBody>
      </p:sp>
    </p:spTree>
    <p:extLst>
      <p:ext uri="{BB962C8B-B14F-4D97-AF65-F5344CB8AC3E}">
        <p14:creationId xmlns:p14="http://schemas.microsoft.com/office/powerpoint/2010/main" val="442054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69756A80-81B6-4117-AF35-0FFD82750A18}"/>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7AF8B769-16DA-438A-BE1D-C2F83F7833B9}"/>
              </a:ext>
            </a:extLst>
          </p:cNvPr>
          <p:cNvSpPr>
            <a:spLocks noGrp="1"/>
          </p:cNvSpPr>
          <p:nvPr>
            <p:ph type="body" orient="vert" idx="1"/>
          </p:nvPr>
        </p:nvSpPr>
        <p:spPr>
          <a:xfrm>
            <a:off x="838200" y="365125"/>
            <a:ext cx="7734300" cy="5811838"/>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a16="http://schemas.microsoft.com/office/drawing/2014/main" id="{0C7655B7-ED2C-45AF-B90F-9FE8425769E7}"/>
              </a:ext>
            </a:extLst>
          </p:cNvPr>
          <p:cNvSpPr>
            <a:spLocks noGrp="1"/>
          </p:cNvSpPr>
          <p:nvPr>
            <p:ph type="dt" sz="half" idx="10"/>
          </p:nvPr>
        </p:nvSpPr>
        <p:spPr/>
        <p:txBody>
          <a:bodyPr/>
          <a:lstStyle/>
          <a:p>
            <a:fld id="{936C825A-4322-4740-988B-4EB80F1126C1}" type="datetimeFigureOut">
              <a:rPr lang="el-GR" smtClean="0"/>
              <a:t>14/1/2024</a:t>
            </a:fld>
            <a:endParaRPr lang="el-GR"/>
          </a:p>
        </p:txBody>
      </p:sp>
      <p:sp>
        <p:nvSpPr>
          <p:cNvPr id="5" name="Θέση υποσέλιδου 4">
            <a:extLst>
              <a:ext uri="{FF2B5EF4-FFF2-40B4-BE49-F238E27FC236}">
                <a16:creationId xmlns:a16="http://schemas.microsoft.com/office/drawing/2014/main" id="{B6CEC540-2649-4DE1-804E-3421264ECE92}"/>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213036F1-3468-4247-9B9E-033CF5517EF4}"/>
              </a:ext>
            </a:extLst>
          </p:cNvPr>
          <p:cNvSpPr>
            <a:spLocks noGrp="1"/>
          </p:cNvSpPr>
          <p:nvPr>
            <p:ph type="sldNum" sz="quarter" idx="12"/>
          </p:nvPr>
        </p:nvSpPr>
        <p:spPr/>
        <p:txBody>
          <a:bodyPr/>
          <a:lstStyle/>
          <a:p>
            <a:fld id="{7F790017-30EB-44A2-9762-EC221402E58B}" type="slidenum">
              <a:rPr lang="el-GR" smtClean="0"/>
              <a:t>‹#›</a:t>
            </a:fld>
            <a:endParaRPr lang="el-GR"/>
          </a:p>
        </p:txBody>
      </p:sp>
    </p:spTree>
    <p:extLst>
      <p:ext uri="{BB962C8B-B14F-4D97-AF65-F5344CB8AC3E}">
        <p14:creationId xmlns:p14="http://schemas.microsoft.com/office/powerpoint/2010/main" val="36058075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CA519B7-5269-42DE-9152-63D8711859AA}"/>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endParaRPr lang="en-US"/>
          </a:p>
        </p:txBody>
      </p:sp>
      <p:sp>
        <p:nvSpPr>
          <p:cNvPr id="3" name="Υπότιτλος 2">
            <a:extLst>
              <a:ext uri="{FF2B5EF4-FFF2-40B4-BE49-F238E27FC236}">
                <a16:creationId xmlns:a16="http://schemas.microsoft.com/office/drawing/2014/main" id="{A8263591-3F7C-4408-B779-FBC8ADA2F24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a:p>
        </p:txBody>
      </p:sp>
      <p:sp>
        <p:nvSpPr>
          <p:cNvPr id="4" name="Θέση ημερομηνίας 3">
            <a:extLst>
              <a:ext uri="{FF2B5EF4-FFF2-40B4-BE49-F238E27FC236}">
                <a16:creationId xmlns:a16="http://schemas.microsoft.com/office/drawing/2014/main" id="{BED3530B-32F5-4023-AC13-9E79F98C76DA}"/>
              </a:ext>
            </a:extLst>
          </p:cNvPr>
          <p:cNvSpPr>
            <a:spLocks noGrp="1"/>
          </p:cNvSpPr>
          <p:nvPr>
            <p:ph type="dt" sz="half" idx="10"/>
          </p:nvPr>
        </p:nvSpPr>
        <p:spPr/>
        <p:txBody>
          <a:bodyPr/>
          <a:lstStyle/>
          <a:p>
            <a:fld id="{4D52AF6A-D734-4857-8128-F7BFCEA0C059}" type="datetimeFigureOut">
              <a:rPr lang="en-US" smtClean="0"/>
              <a:t>1/14/2024</a:t>
            </a:fld>
            <a:endParaRPr lang="en-US"/>
          </a:p>
        </p:txBody>
      </p:sp>
      <p:sp>
        <p:nvSpPr>
          <p:cNvPr id="5" name="Θέση υποσέλιδου 4">
            <a:extLst>
              <a:ext uri="{FF2B5EF4-FFF2-40B4-BE49-F238E27FC236}">
                <a16:creationId xmlns:a16="http://schemas.microsoft.com/office/drawing/2014/main" id="{0D21E458-BF5C-4BA1-8152-FD264A43CCE9}"/>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809F8393-AB2E-4CC7-BC41-1DC0A2711BA2}"/>
              </a:ext>
            </a:extLst>
          </p:cNvPr>
          <p:cNvSpPr>
            <a:spLocks noGrp="1"/>
          </p:cNvSpPr>
          <p:nvPr>
            <p:ph type="sldNum" sz="quarter" idx="12"/>
          </p:nvPr>
        </p:nvSpPr>
        <p:spPr/>
        <p:txBody>
          <a:bodyPr/>
          <a:lstStyle/>
          <a:p>
            <a:fld id="{691560BE-2C6D-49E3-A4B9-B4AC261D41DA}" type="slidenum">
              <a:rPr lang="en-US" smtClean="0"/>
              <a:t>‹#›</a:t>
            </a:fld>
            <a:endParaRPr lang="en-US"/>
          </a:p>
        </p:txBody>
      </p:sp>
    </p:spTree>
    <p:extLst>
      <p:ext uri="{BB962C8B-B14F-4D97-AF65-F5344CB8AC3E}">
        <p14:creationId xmlns:p14="http://schemas.microsoft.com/office/powerpoint/2010/main" val="38838522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41ADB76-9FDB-4FF0-A175-E53C676F8D74}"/>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περιεχομένου 2">
            <a:extLst>
              <a:ext uri="{FF2B5EF4-FFF2-40B4-BE49-F238E27FC236}">
                <a16:creationId xmlns:a16="http://schemas.microsoft.com/office/drawing/2014/main" id="{C19019C3-6BE5-4912-B8FE-D5AD69FE5192}"/>
              </a:ext>
            </a:extLst>
          </p:cNvPr>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Θέση ημερομηνίας 3">
            <a:extLst>
              <a:ext uri="{FF2B5EF4-FFF2-40B4-BE49-F238E27FC236}">
                <a16:creationId xmlns:a16="http://schemas.microsoft.com/office/drawing/2014/main" id="{4C6DF9F0-3F5E-4A39-BDA0-6C7D971F5C7C}"/>
              </a:ext>
            </a:extLst>
          </p:cNvPr>
          <p:cNvSpPr>
            <a:spLocks noGrp="1"/>
          </p:cNvSpPr>
          <p:nvPr>
            <p:ph type="dt" sz="half" idx="10"/>
          </p:nvPr>
        </p:nvSpPr>
        <p:spPr/>
        <p:txBody>
          <a:bodyPr/>
          <a:lstStyle/>
          <a:p>
            <a:fld id="{4D52AF6A-D734-4857-8128-F7BFCEA0C059}" type="datetimeFigureOut">
              <a:rPr lang="en-US" smtClean="0"/>
              <a:t>1/14/2024</a:t>
            </a:fld>
            <a:endParaRPr lang="en-US"/>
          </a:p>
        </p:txBody>
      </p:sp>
      <p:sp>
        <p:nvSpPr>
          <p:cNvPr id="5" name="Θέση υποσέλιδου 4">
            <a:extLst>
              <a:ext uri="{FF2B5EF4-FFF2-40B4-BE49-F238E27FC236}">
                <a16:creationId xmlns:a16="http://schemas.microsoft.com/office/drawing/2014/main" id="{A1F01537-0D87-4447-A591-6270706AAFC3}"/>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B2CA8654-D073-4B1C-8C2B-505046C361E9}"/>
              </a:ext>
            </a:extLst>
          </p:cNvPr>
          <p:cNvSpPr>
            <a:spLocks noGrp="1"/>
          </p:cNvSpPr>
          <p:nvPr>
            <p:ph type="sldNum" sz="quarter" idx="12"/>
          </p:nvPr>
        </p:nvSpPr>
        <p:spPr/>
        <p:txBody>
          <a:bodyPr/>
          <a:lstStyle/>
          <a:p>
            <a:fld id="{691560BE-2C6D-49E3-A4B9-B4AC261D41DA}" type="slidenum">
              <a:rPr lang="en-US" smtClean="0"/>
              <a:t>‹#›</a:t>
            </a:fld>
            <a:endParaRPr lang="en-US"/>
          </a:p>
        </p:txBody>
      </p:sp>
    </p:spTree>
    <p:extLst>
      <p:ext uri="{BB962C8B-B14F-4D97-AF65-F5344CB8AC3E}">
        <p14:creationId xmlns:p14="http://schemas.microsoft.com/office/powerpoint/2010/main" val="29388655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94046A3-AFA7-4314-9FDE-64BD7F9113EC}"/>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endParaRPr lang="en-US"/>
          </a:p>
        </p:txBody>
      </p:sp>
      <p:sp>
        <p:nvSpPr>
          <p:cNvPr id="3" name="Θέση κειμένου 2">
            <a:extLst>
              <a:ext uri="{FF2B5EF4-FFF2-40B4-BE49-F238E27FC236}">
                <a16:creationId xmlns:a16="http://schemas.microsoft.com/office/drawing/2014/main" id="{C1FD1E8B-E37E-4CE1-B5B4-C16AADBCC05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Επεξεργασία στυλ υποδείγματος κειμένου</a:t>
            </a:r>
          </a:p>
        </p:txBody>
      </p:sp>
      <p:sp>
        <p:nvSpPr>
          <p:cNvPr id="4" name="Θέση ημερομηνίας 3">
            <a:extLst>
              <a:ext uri="{FF2B5EF4-FFF2-40B4-BE49-F238E27FC236}">
                <a16:creationId xmlns:a16="http://schemas.microsoft.com/office/drawing/2014/main" id="{6E315A24-4001-461F-99C4-9DA673BE1825}"/>
              </a:ext>
            </a:extLst>
          </p:cNvPr>
          <p:cNvSpPr>
            <a:spLocks noGrp="1"/>
          </p:cNvSpPr>
          <p:nvPr>
            <p:ph type="dt" sz="half" idx="10"/>
          </p:nvPr>
        </p:nvSpPr>
        <p:spPr/>
        <p:txBody>
          <a:bodyPr/>
          <a:lstStyle/>
          <a:p>
            <a:fld id="{4D52AF6A-D734-4857-8128-F7BFCEA0C059}" type="datetimeFigureOut">
              <a:rPr lang="en-US" smtClean="0"/>
              <a:t>1/14/2024</a:t>
            </a:fld>
            <a:endParaRPr lang="en-US"/>
          </a:p>
        </p:txBody>
      </p:sp>
      <p:sp>
        <p:nvSpPr>
          <p:cNvPr id="5" name="Θέση υποσέλιδου 4">
            <a:extLst>
              <a:ext uri="{FF2B5EF4-FFF2-40B4-BE49-F238E27FC236}">
                <a16:creationId xmlns:a16="http://schemas.microsoft.com/office/drawing/2014/main" id="{7F7C1614-4BBB-413D-BB43-04050F5E1D75}"/>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00C94ADE-FD7E-4A11-A75F-29799DD64AA2}"/>
              </a:ext>
            </a:extLst>
          </p:cNvPr>
          <p:cNvSpPr>
            <a:spLocks noGrp="1"/>
          </p:cNvSpPr>
          <p:nvPr>
            <p:ph type="sldNum" sz="quarter" idx="12"/>
          </p:nvPr>
        </p:nvSpPr>
        <p:spPr/>
        <p:txBody>
          <a:bodyPr/>
          <a:lstStyle/>
          <a:p>
            <a:fld id="{691560BE-2C6D-49E3-A4B9-B4AC261D41DA}" type="slidenum">
              <a:rPr lang="en-US" smtClean="0"/>
              <a:t>‹#›</a:t>
            </a:fld>
            <a:endParaRPr lang="en-US"/>
          </a:p>
        </p:txBody>
      </p:sp>
    </p:spTree>
    <p:extLst>
      <p:ext uri="{BB962C8B-B14F-4D97-AF65-F5344CB8AC3E}">
        <p14:creationId xmlns:p14="http://schemas.microsoft.com/office/powerpoint/2010/main" val="3716554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3018146-E9F5-494E-9411-9A87354B3C9F}"/>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περιεχομένου 2">
            <a:extLst>
              <a:ext uri="{FF2B5EF4-FFF2-40B4-BE49-F238E27FC236}">
                <a16:creationId xmlns:a16="http://schemas.microsoft.com/office/drawing/2014/main" id="{1C87B6F9-5C25-4022-AE3B-4F521DDA12F2}"/>
              </a:ext>
            </a:extLst>
          </p:cNvPr>
          <p:cNvSpPr>
            <a:spLocks noGrp="1"/>
          </p:cNvSpPr>
          <p:nvPr>
            <p:ph sz="half" idx="1"/>
          </p:nvPr>
        </p:nvSpPr>
        <p:spPr>
          <a:xfrm>
            <a:off x="838200" y="1825625"/>
            <a:ext cx="51816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Θέση περιεχομένου 3">
            <a:extLst>
              <a:ext uri="{FF2B5EF4-FFF2-40B4-BE49-F238E27FC236}">
                <a16:creationId xmlns:a16="http://schemas.microsoft.com/office/drawing/2014/main" id="{722E8DA1-078B-417F-A7E1-AE528EC2B651}"/>
              </a:ext>
            </a:extLst>
          </p:cNvPr>
          <p:cNvSpPr>
            <a:spLocks noGrp="1"/>
          </p:cNvSpPr>
          <p:nvPr>
            <p:ph sz="half" idx="2"/>
          </p:nvPr>
        </p:nvSpPr>
        <p:spPr>
          <a:xfrm>
            <a:off x="6172200" y="1825625"/>
            <a:ext cx="51816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Θέση ημερομηνίας 4">
            <a:extLst>
              <a:ext uri="{FF2B5EF4-FFF2-40B4-BE49-F238E27FC236}">
                <a16:creationId xmlns:a16="http://schemas.microsoft.com/office/drawing/2014/main" id="{FFF46FC3-BF8B-4E43-BBC0-D3029AE862FD}"/>
              </a:ext>
            </a:extLst>
          </p:cNvPr>
          <p:cNvSpPr>
            <a:spLocks noGrp="1"/>
          </p:cNvSpPr>
          <p:nvPr>
            <p:ph type="dt" sz="half" idx="10"/>
          </p:nvPr>
        </p:nvSpPr>
        <p:spPr/>
        <p:txBody>
          <a:bodyPr/>
          <a:lstStyle/>
          <a:p>
            <a:fld id="{4D52AF6A-D734-4857-8128-F7BFCEA0C059}" type="datetimeFigureOut">
              <a:rPr lang="en-US" smtClean="0"/>
              <a:t>1/14/2024</a:t>
            </a:fld>
            <a:endParaRPr lang="en-US"/>
          </a:p>
        </p:txBody>
      </p:sp>
      <p:sp>
        <p:nvSpPr>
          <p:cNvPr id="6" name="Θέση υποσέλιδου 5">
            <a:extLst>
              <a:ext uri="{FF2B5EF4-FFF2-40B4-BE49-F238E27FC236}">
                <a16:creationId xmlns:a16="http://schemas.microsoft.com/office/drawing/2014/main" id="{3FD58020-ABF4-4F34-AD2F-479D58C5635E}"/>
              </a:ext>
            </a:extLst>
          </p:cNvPr>
          <p:cNvSpPr>
            <a:spLocks noGrp="1"/>
          </p:cNvSpPr>
          <p:nvPr>
            <p:ph type="ftr" sz="quarter" idx="11"/>
          </p:nvPr>
        </p:nvSpPr>
        <p:spPr/>
        <p:txBody>
          <a:bodyPr/>
          <a:lstStyle/>
          <a:p>
            <a:endParaRPr lang="en-US"/>
          </a:p>
        </p:txBody>
      </p:sp>
      <p:sp>
        <p:nvSpPr>
          <p:cNvPr id="7" name="Θέση αριθμού διαφάνειας 6">
            <a:extLst>
              <a:ext uri="{FF2B5EF4-FFF2-40B4-BE49-F238E27FC236}">
                <a16:creationId xmlns:a16="http://schemas.microsoft.com/office/drawing/2014/main" id="{5303CEE0-6215-49F2-A413-21DCA461F1F6}"/>
              </a:ext>
            </a:extLst>
          </p:cNvPr>
          <p:cNvSpPr>
            <a:spLocks noGrp="1"/>
          </p:cNvSpPr>
          <p:nvPr>
            <p:ph type="sldNum" sz="quarter" idx="12"/>
          </p:nvPr>
        </p:nvSpPr>
        <p:spPr/>
        <p:txBody>
          <a:bodyPr/>
          <a:lstStyle/>
          <a:p>
            <a:fld id="{691560BE-2C6D-49E3-A4B9-B4AC261D41DA}" type="slidenum">
              <a:rPr lang="en-US" smtClean="0"/>
              <a:t>‹#›</a:t>
            </a:fld>
            <a:endParaRPr lang="en-US"/>
          </a:p>
        </p:txBody>
      </p:sp>
    </p:spTree>
    <p:extLst>
      <p:ext uri="{BB962C8B-B14F-4D97-AF65-F5344CB8AC3E}">
        <p14:creationId xmlns:p14="http://schemas.microsoft.com/office/powerpoint/2010/main" val="3914089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38385B7-D566-4232-AE79-6AD2CC4BD691}"/>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endParaRPr lang="en-US"/>
          </a:p>
        </p:txBody>
      </p:sp>
      <p:sp>
        <p:nvSpPr>
          <p:cNvPr id="3" name="Θέση κειμένου 2">
            <a:extLst>
              <a:ext uri="{FF2B5EF4-FFF2-40B4-BE49-F238E27FC236}">
                <a16:creationId xmlns:a16="http://schemas.microsoft.com/office/drawing/2014/main" id="{480983D8-E920-4A38-9B92-B72AED8246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a:extLst>
              <a:ext uri="{FF2B5EF4-FFF2-40B4-BE49-F238E27FC236}">
                <a16:creationId xmlns:a16="http://schemas.microsoft.com/office/drawing/2014/main" id="{12391F3A-C8E9-4EDC-9E65-2E9DC572EAB7}"/>
              </a:ext>
            </a:extLst>
          </p:cNvPr>
          <p:cNvSpPr>
            <a:spLocks noGrp="1"/>
          </p:cNvSpPr>
          <p:nvPr>
            <p:ph sz="half" idx="2"/>
          </p:nvPr>
        </p:nvSpPr>
        <p:spPr>
          <a:xfrm>
            <a:off x="839788" y="2505075"/>
            <a:ext cx="5157787"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Θέση κειμένου 4">
            <a:extLst>
              <a:ext uri="{FF2B5EF4-FFF2-40B4-BE49-F238E27FC236}">
                <a16:creationId xmlns:a16="http://schemas.microsoft.com/office/drawing/2014/main" id="{A9C4383D-05BA-4BCB-9FBE-C9D187D77F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Θέση περιεχομένου 5">
            <a:extLst>
              <a:ext uri="{FF2B5EF4-FFF2-40B4-BE49-F238E27FC236}">
                <a16:creationId xmlns:a16="http://schemas.microsoft.com/office/drawing/2014/main" id="{8D181030-8B6E-4A80-8EFE-8D173A10BAFA}"/>
              </a:ext>
            </a:extLst>
          </p:cNvPr>
          <p:cNvSpPr>
            <a:spLocks noGrp="1"/>
          </p:cNvSpPr>
          <p:nvPr>
            <p:ph sz="quarter" idx="4"/>
          </p:nvPr>
        </p:nvSpPr>
        <p:spPr>
          <a:xfrm>
            <a:off x="6172200" y="2505075"/>
            <a:ext cx="5183188"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7" name="Θέση ημερομηνίας 6">
            <a:extLst>
              <a:ext uri="{FF2B5EF4-FFF2-40B4-BE49-F238E27FC236}">
                <a16:creationId xmlns:a16="http://schemas.microsoft.com/office/drawing/2014/main" id="{8AF5ADE9-75D9-47E6-8A39-D14FC3202073}"/>
              </a:ext>
            </a:extLst>
          </p:cNvPr>
          <p:cNvSpPr>
            <a:spLocks noGrp="1"/>
          </p:cNvSpPr>
          <p:nvPr>
            <p:ph type="dt" sz="half" idx="10"/>
          </p:nvPr>
        </p:nvSpPr>
        <p:spPr/>
        <p:txBody>
          <a:bodyPr/>
          <a:lstStyle/>
          <a:p>
            <a:fld id="{4D52AF6A-D734-4857-8128-F7BFCEA0C059}" type="datetimeFigureOut">
              <a:rPr lang="en-US" smtClean="0"/>
              <a:t>1/14/2024</a:t>
            </a:fld>
            <a:endParaRPr lang="en-US"/>
          </a:p>
        </p:txBody>
      </p:sp>
      <p:sp>
        <p:nvSpPr>
          <p:cNvPr id="8" name="Θέση υποσέλιδου 7">
            <a:extLst>
              <a:ext uri="{FF2B5EF4-FFF2-40B4-BE49-F238E27FC236}">
                <a16:creationId xmlns:a16="http://schemas.microsoft.com/office/drawing/2014/main" id="{05DC62D8-38BF-4060-947A-D9BBFE44EBB5}"/>
              </a:ext>
            </a:extLst>
          </p:cNvPr>
          <p:cNvSpPr>
            <a:spLocks noGrp="1"/>
          </p:cNvSpPr>
          <p:nvPr>
            <p:ph type="ftr" sz="quarter" idx="11"/>
          </p:nvPr>
        </p:nvSpPr>
        <p:spPr/>
        <p:txBody>
          <a:bodyPr/>
          <a:lstStyle/>
          <a:p>
            <a:endParaRPr lang="en-US"/>
          </a:p>
        </p:txBody>
      </p:sp>
      <p:sp>
        <p:nvSpPr>
          <p:cNvPr id="9" name="Θέση αριθμού διαφάνειας 8">
            <a:extLst>
              <a:ext uri="{FF2B5EF4-FFF2-40B4-BE49-F238E27FC236}">
                <a16:creationId xmlns:a16="http://schemas.microsoft.com/office/drawing/2014/main" id="{C174D518-F881-4F3B-93D5-6E3D3795B573}"/>
              </a:ext>
            </a:extLst>
          </p:cNvPr>
          <p:cNvSpPr>
            <a:spLocks noGrp="1"/>
          </p:cNvSpPr>
          <p:nvPr>
            <p:ph type="sldNum" sz="quarter" idx="12"/>
          </p:nvPr>
        </p:nvSpPr>
        <p:spPr/>
        <p:txBody>
          <a:bodyPr/>
          <a:lstStyle/>
          <a:p>
            <a:fld id="{691560BE-2C6D-49E3-A4B9-B4AC261D41DA}" type="slidenum">
              <a:rPr lang="en-US" smtClean="0"/>
              <a:t>‹#›</a:t>
            </a:fld>
            <a:endParaRPr lang="en-US"/>
          </a:p>
        </p:txBody>
      </p:sp>
    </p:spTree>
    <p:extLst>
      <p:ext uri="{BB962C8B-B14F-4D97-AF65-F5344CB8AC3E}">
        <p14:creationId xmlns:p14="http://schemas.microsoft.com/office/powerpoint/2010/main" val="2793890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5C26359-E7E1-41BC-A323-E31802B93195}"/>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ημερομηνίας 2">
            <a:extLst>
              <a:ext uri="{FF2B5EF4-FFF2-40B4-BE49-F238E27FC236}">
                <a16:creationId xmlns:a16="http://schemas.microsoft.com/office/drawing/2014/main" id="{6F5E5B22-9869-4A85-A1E7-E78AEAEE89F3}"/>
              </a:ext>
            </a:extLst>
          </p:cNvPr>
          <p:cNvSpPr>
            <a:spLocks noGrp="1"/>
          </p:cNvSpPr>
          <p:nvPr>
            <p:ph type="dt" sz="half" idx="10"/>
          </p:nvPr>
        </p:nvSpPr>
        <p:spPr/>
        <p:txBody>
          <a:bodyPr/>
          <a:lstStyle/>
          <a:p>
            <a:fld id="{4D52AF6A-D734-4857-8128-F7BFCEA0C059}" type="datetimeFigureOut">
              <a:rPr lang="en-US" smtClean="0"/>
              <a:t>1/14/2024</a:t>
            </a:fld>
            <a:endParaRPr lang="en-US"/>
          </a:p>
        </p:txBody>
      </p:sp>
      <p:sp>
        <p:nvSpPr>
          <p:cNvPr id="4" name="Θέση υποσέλιδου 3">
            <a:extLst>
              <a:ext uri="{FF2B5EF4-FFF2-40B4-BE49-F238E27FC236}">
                <a16:creationId xmlns:a16="http://schemas.microsoft.com/office/drawing/2014/main" id="{BB066C50-736D-4488-A5FC-0B55C10E6B87}"/>
              </a:ext>
            </a:extLst>
          </p:cNvPr>
          <p:cNvSpPr>
            <a:spLocks noGrp="1"/>
          </p:cNvSpPr>
          <p:nvPr>
            <p:ph type="ftr" sz="quarter" idx="11"/>
          </p:nvPr>
        </p:nvSpPr>
        <p:spPr/>
        <p:txBody>
          <a:bodyPr/>
          <a:lstStyle/>
          <a:p>
            <a:endParaRPr lang="en-US"/>
          </a:p>
        </p:txBody>
      </p:sp>
      <p:sp>
        <p:nvSpPr>
          <p:cNvPr id="5" name="Θέση αριθμού διαφάνειας 4">
            <a:extLst>
              <a:ext uri="{FF2B5EF4-FFF2-40B4-BE49-F238E27FC236}">
                <a16:creationId xmlns:a16="http://schemas.microsoft.com/office/drawing/2014/main" id="{EA6F81FA-6F0D-4D15-8570-046B52C0839E}"/>
              </a:ext>
            </a:extLst>
          </p:cNvPr>
          <p:cNvSpPr>
            <a:spLocks noGrp="1"/>
          </p:cNvSpPr>
          <p:nvPr>
            <p:ph type="sldNum" sz="quarter" idx="12"/>
          </p:nvPr>
        </p:nvSpPr>
        <p:spPr/>
        <p:txBody>
          <a:bodyPr/>
          <a:lstStyle/>
          <a:p>
            <a:fld id="{691560BE-2C6D-49E3-A4B9-B4AC261D41DA}" type="slidenum">
              <a:rPr lang="en-US" smtClean="0"/>
              <a:t>‹#›</a:t>
            </a:fld>
            <a:endParaRPr lang="en-US"/>
          </a:p>
        </p:txBody>
      </p:sp>
    </p:spTree>
    <p:extLst>
      <p:ext uri="{BB962C8B-B14F-4D97-AF65-F5344CB8AC3E}">
        <p14:creationId xmlns:p14="http://schemas.microsoft.com/office/powerpoint/2010/main" val="27187982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4BFDB794-DDB8-4BEC-823D-902296F1B2FD}"/>
              </a:ext>
            </a:extLst>
          </p:cNvPr>
          <p:cNvSpPr>
            <a:spLocks noGrp="1"/>
          </p:cNvSpPr>
          <p:nvPr>
            <p:ph type="dt" sz="half" idx="10"/>
          </p:nvPr>
        </p:nvSpPr>
        <p:spPr/>
        <p:txBody>
          <a:bodyPr/>
          <a:lstStyle/>
          <a:p>
            <a:fld id="{4D52AF6A-D734-4857-8128-F7BFCEA0C059}" type="datetimeFigureOut">
              <a:rPr lang="en-US" smtClean="0"/>
              <a:t>1/14/2024</a:t>
            </a:fld>
            <a:endParaRPr lang="en-US"/>
          </a:p>
        </p:txBody>
      </p:sp>
      <p:sp>
        <p:nvSpPr>
          <p:cNvPr id="3" name="Θέση υποσέλιδου 2">
            <a:extLst>
              <a:ext uri="{FF2B5EF4-FFF2-40B4-BE49-F238E27FC236}">
                <a16:creationId xmlns:a16="http://schemas.microsoft.com/office/drawing/2014/main" id="{9DBC1344-D902-4D79-87B1-EFF29D5C1F62}"/>
              </a:ext>
            </a:extLst>
          </p:cNvPr>
          <p:cNvSpPr>
            <a:spLocks noGrp="1"/>
          </p:cNvSpPr>
          <p:nvPr>
            <p:ph type="ftr" sz="quarter" idx="11"/>
          </p:nvPr>
        </p:nvSpPr>
        <p:spPr/>
        <p:txBody>
          <a:bodyPr/>
          <a:lstStyle/>
          <a:p>
            <a:endParaRPr lang="en-US"/>
          </a:p>
        </p:txBody>
      </p:sp>
      <p:sp>
        <p:nvSpPr>
          <p:cNvPr id="4" name="Θέση αριθμού διαφάνειας 3">
            <a:extLst>
              <a:ext uri="{FF2B5EF4-FFF2-40B4-BE49-F238E27FC236}">
                <a16:creationId xmlns:a16="http://schemas.microsoft.com/office/drawing/2014/main" id="{96A85097-B502-4603-9C27-442D3DDAF621}"/>
              </a:ext>
            </a:extLst>
          </p:cNvPr>
          <p:cNvSpPr>
            <a:spLocks noGrp="1"/>
          </p:cNvSpPr>
          <p:nvPr>
            <p:ph type="sldNum" sz="quarter" idx="12"/>
          </p:nvPr>
        </p:nvSpPr>
        <p:spPr/>
        <p:txBody>
          <a:bodyPr/>
          <a:lstStyle/>
          <a:p>
            <a:fld id="{691560BE-2C6D-49E3-A4B9-B4AC261D41DA}" type="slidenum">
              <a:rPr lang="en-US" smtClean="0"/>
              <a:t>‹#›</a:t>
            </a:fld>
            <a:endParaRPr lang="en-US"/>
          </a:p>
        </p:txBody>
      </p:sp>
    </p:spTree>
    <p:extLst>
      <p:ext uri="{BB962C8B-B14F-4D97-AF65-F5344CB8AC3E}">
        <p14:creationId xmlns:p14="http://schemas.microsoft.com/office/powerpoint/2010/main" val="9952484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98A4E84-250F-4E97-BFA0-982087C9514F}"/>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US"/>
          </a:p>
        </p:txBody>
      </p:sp>
      <p:sp>
        <p:nvSpPr>
          <p:cNvPr id="3" name="Θέση περιεχομένου 2">
            <a:extLst>
              <a:ext uri="{FF2B5EF4-FFF2-40B4-BE49-F238E27FC236}">
                <a16:creationId xmlns:a16="http://schemas.microsoft.com/office/drawing/2014/main" id="{1B30E581-6EE4-4E05-A35A-C126F0781B6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Θέση κειμένου 3">
            <a:extLst>
              <a:ext uri="{FF2B5EF4-FFF2-40B4-BE49-F238E27FC236}">
                <a16:creationId xmlns:a16="http://schemas.microsoft.com/office/drawing/2014/main" id="{301D773E-209B-4CA3-9FD1-8DDCFD3DC8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Θέση ημερομηνίας 4">
            <a:extLst>
              <a:ext uri="{FF2B5EF4-FFF2-40B4-BE49-F238E27FC236}">
                <a16:creationId xmlns:a16="http://schemas.microsoft.com/office/drawing/2014/main" id="{4670EB49-A3A0-484A-B130-C213759CF282}"/>
              </a:ext>
            </a:extLst>
          </p:cNvPr>
          <p:cNvSpPr>
            <a:spLocks noGrp="1"/>
          </p:cNvSpPr>
          <p:nvPr>
            <p:ph type="dt" sz="half" idx="10"/>
          </p:nvPr>
        </p:nvSpPr>
        <p:spPr/>
        <p:txBody>
          <a:bodyPr/>
          <a:lstStyle/>
          <a:p>
            <a:fld id="{4D52AF6A-D734-4857-8128-F7BFCEA0C059}" type="datetimeFigureOut">
              <a:rPr lang="en-US" smtClean="0"/>
              <a:t>1/14/2024</a:t>
            </a:fld>
            <a:endParaRPr lang="en-US"/>
          </a:p>
        </p:txBody>
      </p:sp>
      <p:sp>
        <p:nvSpPr>
          <p:cNvPr id="6" name="Θέση υποσέλιδου 5">
            <a:extLst>
              <a:ext uri="{FF2B5EF4-FFF2-40B4-BE49-F238E27FC236}">
                <a16:creationId xmlns:a16="http://schemas.microsoft.com/office/drawing/2014/main" id="{0C5945DE-8A5B-4080-9D9C-CEA048412179}"/>
              </a:ext>
            </a:extLst>
          </p:cNvPr>
          <p:cNvSpPr>
            <a:spLocks noGrp="1"/>
          </p:cNvSpPr>
          <p:nvPr>
            <p:ph type="ftr" sz="quarter" idx="11"/>
          </p:nvPr>
        </p:nvSpPr>
        <p:spPr/>
        <p:txBody>
          <a:bodyPr/>
          <a:lstStyle/>
          <a:p>
            <a:endParaRPr lang="en-US"/>
          </a:p>
        </p:txBody>
      </p:sp>
      <p:sp>
        <p:nvSpPr>
          <p:cNvPr id="7" name="Θέση αριθμού διαφάνειας 6">
            <a:extLst>
              <a:ext uri="{FF2B5EF4-FFF2-40B4-BE49-F238E27FC236}">
                <a16:creationId xmlns:a16="http://schemas.microsoft.com/office/drawing/2014/main" id="{33F74534-E1A0-426A-9AFA-808398D22B6B}"/>
              </a:ext>
            </a:extLst>
          </p:cNvPr>
          <p:cNvSpPr>
            <a:spLocks noGrp="1"/>
          </p:cNvSpPr>
          <p:nvPr>
            <p:ph type="sldNum" sz="quarter" idx="12"/>
          </p:nvPr>
        </p:nvSpPr>
        <p:spPr/>
        <p:txBody>
          <a:bodyPr/>
          <a:lstStyle/>
          <a:p>
            <a:fld id="{691560BE-2C6D-49E3-A4B9-B4AC261D41DA}" type="slidenum">
              <a:rPr lang="en-US" smtClean="0"/>
              <a:t>‹#›</a:t>
            </a:fld>
            <a:endParaRPr lang="en-US"/>
          </a:p>
        </p:txBody>
      </p:sp>
    </p:spTree>
    <p:extLst>
      <p:ext uri="{BB962C8B-B14F-4D97-AF65-F5344CB8AC3E}">
        <p14:creationId xmlns:p14="http://schemas.microsoft.com/office/powerpoint/2010/main" val="3229848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D2560E7-63ED-40F2-9BB4-35791EC1E6C0}"/>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C1148065-0F32-4BDA-80FF-B99606CC33BF}"/>
              </a:ext>
            </a:extLst>
          </p:cNvPr>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a16="http://schemas.microsoft.com/office/drawing/2014/main" id="{B089CF2B-529A-43CE-99C9-23F78663EE3E}"/>
              </a:ext>
            </a:extLst>
          </p:cNvPr>
          <p:cNvSpPr>
            <a:spLocks noGrp="1"/>
          </p:cNvSpPr>
          <p:nvPr>
            <p:ph type="dt" sz="half" idx="10"/>
          </p:nvPr>
        </p:nvSpPr>
        <p:spPr/>
        <p:txBody>
          <a:bodyPr/>
          <a:lstStyle/>
          <a:p>
            <a:fld id="{936C825A-4322-4740-988B-4EB80F1126C1}" type="datetimeFigureOut">
              <a:rPr lang="el-GR" smtClean="0"/>
              <a:t>14/1/2024</a:t>
            </a:fld>
            <a:endParaRPr lang="el-GR"/>
          </a:p>
        </p:txBody>
      </p:sp>
      <p:sp>
        <p:nvSpPr>
          <p:cNvPr id="5" name="Θέση υποσέλιδου 4">
            <a:extLst>
              <a:ext uri="{FF2B5EF4-FFF2-40B4-BE49-F238E27FC236}">
                <a16:creationId xmlns:a16="http://schemas.microsoft.com/office/drawing/2014/main" id="{1B534BF3-BC22-4B43-B3C9-24BEE06AB7B0}"/>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964C0142-FB09-445B-B6AC-FD02DE460CA7}"/>
              </a:ext>
            </a:extLst>
          </p:cNvPr>
          <p:cNvSpPr>
            <a:spLocks noGrp="1"/>
          </p:cNvSpPr>
          <p:nvPr>
            <p:ph type="sldNum" sz="quarter" idx="12"/>
          </p:nvPr>
        </p:nvSpPr>
        <p:spPr/>
        <p:txBody>
          <a:bodyPr/>
          <a:lstStyle/>
          <a:p>
            <a:fld id="{7F790017-30EB-44A2-9762-EC221402E58B}" type="slidenum">
              <a:rPr lang="el-GR" smtClean="0"/>
              <a:t>‹#›</a:t>
            </a:fld>
            <a:endParaRPr lang="el-GR"/>
          </a:p>
        </p:txBody>
      </p:sp>
    </p:spTree>
    <p:extLst>
      <p:ext uri="{BB962C8B-B14F-4D97-AF65-F5344CB8AC3E}">
        <p14:creationId xmlns:p14="http://schemas.microsoft.com/office/powerpoint/2010/main" val="4132780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4CF5598-CC23-4C52-99C7-7EB9E3474CAC}"/>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US"/>
          </a:p>
        </p:txBody>
      </p:sp>
      <p:sp>
        <p:nvSpPr>
          <p:cNvPr id="3" name="Θέση εικόνας 2">
            <a:extLst>
              <a:ext uri="{FF2B5EF4-FFF2-40B4-BE49-F238E27FC236}">
                <a16:creationId xmlns:a16="http://schemas.microsoft.com/office/drawing/2014/main" id="{8EB03D3F-76D8-4EB6-B0F0-9358C6DC21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Θέση κειμένου 3">
            <a:extLst>
              <a:ext uri="{FF2B5EF4-FFF2-40B4-BE49-F238E27FC236}">
                <a16:creationId xmlns:a16="http://schemas.microsoft.com/office/drawing/2014/main" id="{464C9358-4BAE-4BED-9793-644A33CFC4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Θέση ημερομηνίας 4">
            <a:extLst>
              <a:ext uri="{FF2B5EF4-FFF2-40B4-BE49-F238E27FC236}">
                <a16:creationId xmlns:a16="http://schemas.microsoft.com/office/drawing/2014/main" id="{FBD22AA6-779D-4A31-8782-C8618D44C6A2}"/>
              </a:ext>
            </a:extLst>
          </p:cNvPr>
          <p:cNvSpPr>
            <a:spLocks noGrp="1"/>
          </p:cNvSpPr>
          <p:nvPr>
            <p:ph type="dt" sz="half" idx="10"/>
          </p:nvPr>
        </p:nvSpPr>
        <p:spPr/>
        <p:txBody>
          <a:bodyPr/>
          <a:lstStyle/>
          <a:p>
            <a:fld id="{4D52AF6A-D734-4857-8128-F7BFCEA0C059}" type="datetimeFigureOut">
              <a:rPr lang="en-US" smtClean="0"/>
              <a:t>1/14/2024</a:t>
            </a:fld>
            <a:endParaRPr lang="en-US"/>
          </a:p>
        </p:txBody>
      </p:sp>
      <p:sp>
        <p:nvSpPr>
          <p:cNvPr id="6" name="Θέση υποσέλιδου 5">
            <a:extLst>
              <a:ext uri="{FF2B5EF4-FFF2-40B4-BE49-F238E27FC236}">
                <a16:creationId xmlns:a16="http://schemas.microsoft.com/office/drawing/2014/main" id="{BFCF93D5-C85D-4B26-8B05-E75959DF88C8}"/>
              </a:ext>
            </a:extLst>
          </p:cNvPr>
          <p:cNvSpPr>
            <a:spLocks noGrp="1"/>
          </p:cNvSpPr>
          <p:nvPr>
            <p:ph type="ftr" sz="quarter" idx="11"/>
          </p:nvPr>
        </p:nvSpPr>
        <p:spPr/>
        <p:txBody>
          <a:bodyPr/>
          <a:lstStyle/>
          <a:p>
            <a:endParaRPr lang="en-US"/>
          </a:p>
        </p:txBody>
      </p:sp>
      <p:sp>
        <p:nvSpPr>
          <p:cNvPr id="7" name="Θέση αριθμού διαφάνειας 6">
            <a:extLst>
              <a:ext uri="{FF2B5EF4-FFF2-40B4-BE49-F238E27FC236}">
                <a16:creationId xmlns:a16="http://schemas.microsoft.com/office/drawing/2014/main" id="{79F40576-E92C-427D-B0B3-E036F3C19F79}"/>
              </a:ext>
            </a:extLst>
          </p:cNvPr>
          <p:cNvSpPr>
            <a:spLocks noGrp="1"/>
          </p:cNvSpPr>
          <p:nvPr>
            <p:ph type="sldNum" sz="quarter" idx="12"/>
          </p:nvPr>
        </p:nvSpPr>
        <p:spPr/>
        <p:txBody>
          <a:bodyPr/>
          <a:lstStyle/>
          <a:p>
            <a:fld id="{691560BE-2C6D-49E3-A4B9-B4AC261D41DA}" type="slidenum">
              <a:rPr lang="en-US" smtClean="0"/>
              <a:t>‹#›</a:t>
            </a:fld>
            <a:endParaRPr lang="en-US"/>
          </a:p>
        </p:txBody>
      </p:sp>
    </p:spTree>
    <p:extLst>
      <p:ext uri="{BB962C8B-B14F-4D97-AF65-F5344CB8AC3E}">
        <p14:creationId xmlns:p14="http://schemas.microsoft.com/office/powerpoint/2010/main" val="7370962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54AE469-D8D0-46FF-B194-47C5BCE351D1}"/>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κατακόρυφου κειμένου 2">
            <a:extLst>
              <a:ext uri="{FF2B5EF4-FFF2-40B4-BE49-F238E27FC236}">
                <a16:creationId xmlns:a16="http://schemas.microsoft.com/office/drawing/2014/main" id="{2767DA52-C988-43F6-8190-FED4F5C732B0}"/>
              </a:ext>
            </a:extLst>
          </p:cNvPr>
          <p:cNvSpPr>
            <a:spLocks noGrp="1"/>
          </p:cNvSpPr>
          <p:nvPr>
            <p:ph type="body" orient="vert" idx="1"/>
          </p:nvPr>
        </p:nvSpPr>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Θέση ημερομηνίας 3">
            <a:extLst>
              <a:ext uri="{FF2B5EF4-FFF2-40B4-BE49-F238E27FC236}">
                <a16:creationId xmlns:a16="http://schemas.microsoft.com/office/drawing/2014/main" id="{BCB3F516-BDDF-4CD9-98D5-A4154641CF11}"/>
              </a:ext>
            </a:extLst>
          </p:cNvPr>
          <p:cNvSpPr>
            <a:spLocks noGrp="1"/>
          </p:cNvSpPr>
          <p:nvPr>
            <p:ph type="dt" sz="half" idx="10"/>
          </p:nvPr>
        </p:nvSpPr>
        <p:spPr/>
        <p:txBody>
          <a:bodyPr/>
          <a:lstStyle/>
          <a:p>
            <a:fld id="{4D52AF6A-D734-4857-8128-F7BFCEA0C059}" type="datetimeFigureOut">
              <a:rPr lang="en-US" smtClean="0"/>
              <a:t>1/14/2024</a:t>
            </a:fld>
            <a:endParaRPr lang="en-US"/>
          </a:p>
        </p:txBody>
      </p:sp>
      <p:sp>
        <p:nvSpPr>
          <p:cNvPr id="5" name="Θέση υποσέλιδου 4">
            <a:extLst>
              <a:ext uri="{FF2B5EF4-FFF2-40B4-BE49-F238E27FC236}">
                <a16:creationId xmlns:a16="http://schemas.microsoft.com/office/drawing/2014/main" id="{A425204F-F8B7-4B73-B87B-318793DA6363}"/>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622EA8A6-1BBB-4550-B4D7-B1A81B3B553B}"/>
              </a:ext>
            </a:extLst>
          </p:cNvPr>
          <p:cNvSpPr>
            <a:spLocks noGrp="1"/>
          </p:cNvSpPr>
          <p:nvPr>
            <p:ph type="sldNum" sz="quarter" idx="12"/>
          </p:nvPr>
        </p:nvSpPr>
        <p:spPr/>
        <p:txBody>
          <a:bodyPr/>
          <a:lstStyle/>
          <a:p>
            <a:fld id="{691560BE-2C6D-49E3-A4B9-B4AC261D41DA}" type="slidenum">
              <a:rPr lang="en-US" smtClean="0"/>
              <a:t>‹#›</a:t>
            </a:fld>
            <a:endParaRPr lang="en-US"/>
          </a:p>
        </p:txBody>
      </p:sp>
    </p:spTree>
    <p:extLst>
      <p:ext uri="{BB962C8B-B14F-4D97-AF65-F5344CB8AC3E}">
        <p14:creationId xmlns:p14="http://schemas.microsoft.com/office/powerpoint/2010/main" val="30022406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9F545EDB-3C39-4097-8CBF-9DC73AE20D78}"/>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endParaRPr lang="en-US"/>
          </a:p>
        </p:txBody>
      </p:sp>
      <p:sp>
        <p:nvSpPr>
          <p:cNvPr id="3" name="Θέση κατακόρυφου κειμένου 2">
            <a:extLst>
              <a:ext uri="{FF2B5EF4-FFF2-40B4-BE49-F238E27FC236}">
                <a16:creationId xmlns:a16="http://schemas.microsoft.com/office/drawing/2014/main" id="{CA30E365-C6F2-4212-BB8E-3C449D60176C}"/>
              </a:ext>
            </a:extLst>
          </p:cNvPr>
          <p:cNvSpPr>
            <a:spLocks noGrp="1"/>
          </p:cNvSpPr>
          <p:nvPr>
            <p:ph type="body" orient="vert" idx="1"/>
          </p:nvPr>
        </p:nvSpPr>
        <p:spPr>
          <a:xfrm>
            <a:off x="838200" y="365125"/>
            <a:ext cx="7734300" cy="5811838"/>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Θέση ημερομηνίας 3">
            <a:extLst>
              <a:ext uri="{FF2B5EF4-FFF2-40B4-BE49-F238E27FC236}">
                <a16:creationId xmlns:a16="http://schemas.microsoft.com/office/drawing/2014/main" id="{898E22B7-825A-4172-94A5-AF0C09C0F7FC}"/>
              </a:ext>
            </a:extLst>
          </p:cNvPr>
          <p:cNvSpPr>
            <a:spLocks noGrp="1"/>
          </p:cNvSpPr>
          <p:nvPr>
            <p:ph type="dt" sz="half" idx="10"/>
          </p:nvPr>
        </p:nvSpPr>
        <p:spPr/>
        <p:txBody>
          <a:bodyPr/>
          <a:lstStyle/>
          <a:p>
            <a:fld id="{4D52AF6A-D734-4857-8128-F7BFCEA0C059}" type="datetimeFigureOut">
              <a:rPr lang="en-US" smtClean="0"/>
              <a:t>1/14/2024</a:t>
            </a:fld>
            <a:endParaRPr lang="en-US"/>
          </a:p>
        </p:txBody>
      </p:sp>
      <p:sp>
        <p:nvSpPr>
          <p:cNvPr id="5" name="Θέση υποσέλιδου 4">
            <a:extLst>
              <a:ext uri="{FF2B5EF4-FFF2-40B4-BE49-F238E27FC236}">
                <a16:creationId xmlns:a16="http://schemas.microsoft.com/office/drawing/2014/main" id="{1809D3E2-451A-47FE-BB33-324FBC17F035}"/>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03D4A0B9-2BAF-41AC-87E7-DF6A3595CE54}"/>
              </a:ext>
            </a:extLst>
          </p:cNvPr>
          <p:cNvSpPr>
            <a:spLocks noGrp="1"/>
          </p:cNvSpPr>
          <p:nvPr>
            <p:ph type="sldNum" sz="quarter" idx="12"/>
          </p:nvPr>
        </p:nvSpPr>
        <p:spPr/>
        <p:txBody>
          <a:bodyPr/>
          <a:lstStyle/>
          <a:p>
            <a:fld id="{691560BE-2C6D-49E3-A4B9-B4AC261D41DA}" type="slidenum">
              <a:rPr lang="en-US" smtClean="0"/>
              <a:t>‹#›</a:t>
            </a:fld>
            <a:endParaRPr lang="en-US"/>
          </a:p>
        </p:txBody>
      </p:sp>
    </p:spTree>
    <p:extLst>
      <p:ext uri="{BB962C8B-B14F-4D97-AF65-F5344CB8AC3E}">
        <p14:creationId xmlns:p14="http://schemas.microsoft.com/office/powerpoint/2010/main" val="18770761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31243162"/>
      </p:ext>
    </p:extLst>
  </p:cSld>
  <p:clrMapOvr>
    <a:masterClrMapping/>
  </p:clrMapOvr>
  <p:hf sldNum="0" hd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40407203"/>
      </p:ext>
    </p:extLst>
  </p:cSld>
  <p:clrMapOvr>
    <a:masterClrMapping/>
  </p:clrMapOvr>
  <p:hf sldNum="0" hd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59475150"/>
      </p:ext>
    </p:extLst>
  </p:cSld>
  <p:clrMapOvr>
    <a:masterClrMapping/>
  </p:clrMapOvr>
  <p:hf sldNum="0" hd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089257361"/>
      </p:ext>
    </p:extLst>
  </p:cSld>
  <p:clrMapOvr>
    <a:masterClrMapping/>
  </p:clrMapOvr>
  <p:hf sldNum="0" hd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6252565"/>
      </p:ext>
    </p:extLst>
  </p:cSld>
  <p:clrMapOvr>
    <a:masterClrMapping/>
  </p:clrMapOvr>
  <p:hf sldNum="0" hd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049422017"/>
      </p:ext>
    </p:extLst>
  </p:cSld>
  <p:clrMapOvr>
    <a:masterClrMapping/>
  </p:clrMapOvr>
  <p:hf sldNum="0" hd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054094533"/>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8E86FC8-6BF3-4FD2-8E3F-244187F9B2C3}"/>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D9C13B89-07AA-4227-89A2-BF56E80AA30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Επεξεργασία στυλ υποδείγματος κειμένου</a:t>
            </a:r>
          </a:p>
        </p:txBody>
      </p:sp>
      <p:sp>
        <p:nvSpPr>
          <p:cNvPr id="4" name="Θέση ημερομηνίας 3">
            <a:extLst>
              <a:ext uri="{FF2B5EF4-FFF2-40B4-BE49-F238E27FC236}">
                <a16:creationId xmlns:a16="http://schemas.microsoft.com/office/drawing/2014/main" id="{AEC8462D-4F26-477D-98E2-B4E51156D0AA}"/>
              </a:ext>
            </a:extLst>
          </p:cNvPr>
          <p:cNvSpPr>
            <a:spLocks noGrp="1"/>
          </p:cNvSpPr>
          <p:nvPr>
            <p:ph type="dt" sz="half" idx="10"/>
          </p:nvPr>
        </p:nvSpPr>
        <p:spPr/>
        <p:txBody>
          <a:bodyPr/>
          <a:lstStyle/>
          <a:p>
            <a:fld id="{936C825A-4322-4740-988B-4EB80F1126C1}" type="datetimeFigureOut">
              <a:rPr lang="el-GR" smtClean="0"/>
              <a:t>14/1/2024</a:t>
            </a:fld>
            <a:endParaRPr lang="el-GR"/>
          </a:p>
        </p:txBody>
      </p:sp>
      <p:sp>
        <p:nvSpPr>
          <p:cNvPr id="5" name="Θέση υποσέλιδου 4">
            <a:extLst>
              <a:ext uri="{FF2B5EF4-FFF2-40B4-BE49-F238E27FC236}">
                <a16:creationId xmlns:a16="http://schemas.microsoft.com/office/drawing/2014/main" id="{90EE9610-CA5D-4E37-A042-8D4E768D5B1B}"/>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6025A2C4-4EC6-4CFE-8954-CB0BC2345FD4}"/>
              </a:ext>
            </a:extLst>
          </p:cNvPr>
          <p:cNvSpPr>
            <a:spLocks noGrp="1"/>
          </p:cNvSpPr>
          <p:nvPr>
            <p:ph type="sldNum" sz="quarter" idx="12"/>
          </p:nvPr>
        </p:nvSpPr>
        <p:spPr/>
        <p:txBody>
          <a:bodyPr/>
          <a:lstStyle/>
          <a:p>
            <a:fld id="{7F790017-30EB-44A2-9762-EC221402E58B}" type="slidenum">
              <a:rPr lang="el-GR" smtClean="0"/>
              <a:t>‹#›</a:t>
            </a:fld>
            <a:endParaRPr lang="el-GR"/>
          </a:p>
        </p:txBody>
      </p:sp>
    </p:spTree>
    <p:extLst>
      <p:ext uri="{BB962C8B-B14F-4D97-AF65-F5344CB8AC3E}">
        <p14:creationId xmlns:p14="http://schemas.microsoft.com/office/powerpoint/2010/main" val="35479443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694192336"/>
      </p:ext>
    </p:extLst>
  </p:cSld>
  <p:clrMapOvr>
    <a:masterClrMapping/>
  </p:clrMapOvr>
  <p:hf sldNum="0" hd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688397205"/>
      </p:ext>
    </p:extLst>
  </p:cSld>
  <p:clrMapOvr>
    <a:masterClrMapping/>
  </p:clrMapOvr>
  <p:hf sldNum="0" hd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96418108"/>
      </p:ext>
    </p:extLst>
  </p:cSld>
  <p:clrMapOvr>
    <a:masterClrMapping/>
  </p:clrMapOvr>
  <p:hf sldNum="0" hd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405796124"/>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884889E-2E91-4012-9371-41B8C4C8C89F}"/>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5FFE297E-0523-4DB6-9FD3-9000A8556A3B}"/>
              </a:ext>
            </a:extLst>
          </p:cNvPr>
          <p:cNvSpPr>
            <a:spLocks noGrp="1"/>
          </p:cNvSpPr>
          <p:nvPr>
            <p:ph sz="half" idx="1"/>
          </p:nvPr>
        </p:nvSpPr>
        <p:spPr>
          <a:xfrm>
            <a:off x="838200" y="1825625"/>
            <a:ext cx="51816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a:extLst>
              <a:ext uri="{FF2B5EF4-FFF2-40B4-BE49-F238E27FC236}">
                <a16:creationId xmlns:a16="http://schemas.microsoft.com/office/drawing/2014/main" id="{703BBC0B-E4D3-46A2-A8E3-977FD49FC753}"/>
              </a:ext>
            </a:extLst>
          </p:cNvPr>
          <p:cNvSpPr>
            <a:spLocks noGrp="1"/>
          </p:cNvSpPr>
          <p:nvPr>
            <p:ph sz="half" idx="2"/>
          </p:nvPr>
        </p:nvSpPr>
        <p:spPr>
          <a:xfrm>
            <a:off x="6172200" y="1825625"/>
            <a:ext cx="51816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a:extLst>
              <a:ext uri="{FF2B5EF4-FFF2-40B4-BE49-F238E27FC236}">
                <a16:creationId xmlns:a16="http://schemas.microsoft.com/office/drawing/2014/main" id="{EF338CFE-9703-438C-B00C-5A1D042C60BE}"/>
              </a:ext>
            </a:extLst>
          </p:cNvPr>
          <p:cNvSpPr>
            <a:spLocks noGrp="1"/>
          </p:cNvSpPr>
          <p:nvPr>
            <p:ph type="dt" sz="half" idx="10"/>
          </p:nvPr>
        </p:nvSpPr>
        <p:spPr/>
        <p:txBody>
          <a:bodyPr/>
          <a:lstStyle/>
          <a:p>
            <a:fld id="{936C825A-4322-4740-988B-4EB80F1126C1}" type="datetimeFigureOut">
              <a:rPr lang="el-GR" smtClean="0"/>
              <a:t>14/1/2024</a:t>
            </a:fld>
            <a:endParaRPr lang="el-GR"/>
          </a:p>
        </p:txBody>
      </p:sp>
      <p:sp>
        <p:nvSpPr>
          <p:cNvPr id="6" name="Θέση υποσέλιδου 5">
            <a:extLst>
              <a:ext uri="{FF2B5EF4-FFF2-40B4-BE49-F238E27FC236}">
                <a16:creationId xmlns:a16="http://schemas.microsoft.com/office/drawing/2014/main" id="{2A718B64-7B62-4A78-BEF1-645EFE10AA24}"/>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258E49F0-2B14-4412-96DD-550B41D624FA}"/>
              </a:ext>
            </a:extLst>
          </p:cNvPr>
          <p:cNvSpPr>
            <a:spLocks noGrp="1"/>
          </p:cNvSpPr>
          <p:nvPr>
            <p:ph type="sldNum" sz="quarter" idx="12"/>
          </p:nvPr>
        </p:nvSpPr>
        <p:spPr/>
        <p:txBody>
          <a:bodyPr/>
          <a:lstStyle/>
          <a:p>
            <a:fld id="{7F790017-30EB-44A2-9762-EC221402E58B}" type="slidenum">
              <a:rPr lang="el-GR" smtClean="0"/>
              <a:t>‹#›</a:t>
            </a:fld>
            <a:endParaRPr lang="el-GR"/>
          </a:p>
        </p:txBody>
      </p:sp>
    </p:spTree>
    <p:extLst>
      <p:ext uri="{BB962C8B-B14F-4D97-AF65-F5344CB8AC3E}">
        <p14:creationId xmlns:p14="http://schemas.microsoft.com/office/powerpoint/2010/main" val="2135811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EB14768-54DF-4787-ACDC-4AE1E55D0716}"/>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EAD81D42-0346-457E-878E-B9816B84EE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a:extLst>
              <a:ext uri="{FF2B5EF4-FFF2-40B4-BE49-F238E27FC236}">
                <a16:creationId xmlns:a16="http://schemas.microsoft.com/office/drawing/2014/main" id="{6DF3F118-25F2-4EC3-A606-9E1872940B97}"/>
              </a:ext>
            </a:extLst>
          </p:cNvPr>
          <p:cNvSpPr>
            <a:spLocks noGrp="1"/>
          </p:cNvSpPr>
          <p:nvPr>
            <p:ph sz="half" idx="2"/>
          </p:nvPr>
        </p:nvSpPr>
        <p:spPr>
          <a:xfrm>
            <a:off x="839788" y="2505075"/>
            <a:ext cx="5157787"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a:extLst>
              <a:ext uri="{FF2B5EF4-FFF2-40B4-BE49-F238E27FC236}">
                <a16:creationId xmlns:a16="http://schemas.microsoft.com/office/drawing/2014/main" id="{0CD51FC9-49E7-499D-B105-8566630AAC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Θέση περιεχομένου 5">
            <a:extLst>
              <a:ext uri="{FF2B5EF4-FFF2-40B4-BE49-F238E27FC236}">
                <a16:creationId xmlns:a16="http://schemas.microsoft.com/office/drawing/2014/main" id="{642C67F2-C12D-468A-BA0C-6A1FFC063450}"/>
              </a:ext>
            </a:extLst>
          </p:cNvPr>
          <p:cNvSpPr>
            <a:spLocks noGrp="1"/>
          </p:cNvSpPr>
          <p:nvPr>
            <p:ph sz="quarter" idx="4"/>
          </p:nvPr>
        </p:nvSpPr>
        <p:spPr>
          <a:xfrm>
            <a:off x="6172200" y="2505075"/>
            <a:ext cx="5183188"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a:extLst>
              <a:ext uri="{FF2B5EF4-FFF2-40B4-BE49-F238E27FC236}">
                <a16:creationId xmlns:a16="http://schemas.microsoft.com/office/drawing/2014/main" id="{DCEDD3A6-BFB3-44CE-9592-EAFEF1877803}"/>
              </a:ext>
            </a:extLst>
          </p:cNvPr>
          <p:cNvSpPr>
            <a:spLocks noGrp="1"/>
          </p:cNvSpPr>
          <p:nvPr>
            <p:ph type="dt" sz="half" idx="10"/>
          </p:nvPr>
        </p:nvSpPr>
        <p:spPr/>
        <p:txBody>
          <a:bodyPr/>
          <a:lstStyle/>
          <a:p>
            <a:fld id="{936C825A-4322-4740-988B-4EB80F1126C1}" type="datetimeFigureOut">
              <a:rPr lang="el-GR" smtClean="0"/>
              <a:t>14/1/2024</a:t>
            </a:fld>
            <a:endParaRPr lang="el-GR"/>
          </a:p>
        </p:txBody>
      </p:sp>
      <p:sp>
        <p:nvSpPr>
          <p:cNvPr id="8" name="Θέση υποσέλιδου 7">
            <a:extLst>
              <a:ext uri="{FF2B5EF4-FFF2-40B4-BE49-F238E27FC236}">
                <a16:creationId xmlns:a16="http://schemas.microsoft.com/office/drawing/2014/main" id="{140B020A-3A6C-41D7-8AAD-B67751629794}"/>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529444D2-8A55-4673-8365-413819AB3E03}"/>
              </a:ext>
            </a:extLst>
          </p:cNvPr>
          <p:cNvSpPr>
            <a:spLocks noGrp="1"/>
          </p:cNvSpPr>
          <p:nvPr>
            <p:ph type="sldNum" sz="quarter" idx="12"/>
          </p:nvPr>
        </p:nvSpPr>
        <p:spPr/>
        <p:txBody>
          <a:bodyPr/>
          <a:lstStyle/>
          <a:p>
            <a:fld id="{7F790017-30EB-44A2-9762-EC221402E58B}" type="slidenum">
              <a:rPr lang="el-GR" smtClean="0"/>
              <a:t>‹#›</a:t>
            </a:fld>
            <a:endParaRPr lang="el-GR"/>
          </a:p>
        </p:txBody>
      </p:sp>
    </p:spTree>
    <p:extLst>
      <p:ext uri="{BB962C8B-B14F-4D97-AF65-F5344CB8AC3E}">
        <p14:creationId xmlns:p14="http://schemas.microsoft.com/office/powerpoint/2010/main" val="1504752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EE23E19-06EE-4DAA-B066-CE5D12B1C689}"/>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845BDF05-F9BF-4BC9-8E89-82BFE7E3534C}"/>
              </a:ext>
            </a:extLst>
          </p:cNvPr>
          <p:cNvSpPr>
            <a:spLocks noGrp="1"/>
          </p:cNvSpPr>
          <p:nvPr>
            <p:ph type="dt" sz="half" idx="10"/>
          </p:nvPr>
        </p:nvSpPr>
        <p:spPr/>
        <p:txBody>
          <a:bodyPr/>
          <a:lstStyle/>
          <a:p>
            <a:fld id="{936C825A-4322-4740-988B-4EB80F1126C1}" type="datetimeFigureOut">
              <a:rPr lang="el-GR" smtClean="0"/>
              <a:t>14/1/2024</a:t>
            </a:fld>
            <a:endParaRPr lang="el-GR"/>
          </a:p>
        </p:txBody>
      </p:sp>
      <p:sp>
        <p:nvSpPr>
          <p:cNvPr id="4" name="Θέση υποσέλιδου 3">
            <a:extLst>
              <a:ext uri="{FF2B5EF4-FFF2-40B4-BE49-F238E27FC236}">
                <a16:creationId xmlns:a16="http://schemas.microsoft.com/office/drawing/2014/main" id="{AA71AED2-95E1-4CF9-AADB-8ECF87C19FEF}"/>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B9660331-FB9A-416E-B6BB-E1BE5E026741}"/>
              </a:ext>
            </a:extLst>
          </p:cNvPr>
          <p:cNvSpPr>
            <a:spLocks noGrp="1"/>
          </p:cNvSpPr>
          <p:nvPr>
            <p:ph type="sldNum" sz="quarter" idx="12"/>
          </p:nvPr>
        </p:nvSpPr>
        <p:spPr/>
        <p:txBody>
          <a:bodyPr/>
          <a:lstStyle/>
          <a:p>
            <a:fld id="{7F790017-30EB-44A2-9762-EC221402E58B}" type="slidenum">
              <a:rPr lang="el-GR" smtClean="0"/>
              <a:t>‹#›</a:t>
            </a:fld>
            <a:endParaRPr lang="el-GR"/>
          </a:p>
        </p:txBody>
      </p:sp>
    </p:spTree>
    <p:extLst>
      <p:ext uri="{BB962C8B-B14F-4D97-AF65-F5344CB8AC3E}">
        <p14:creationId xmlns:p14="http://schemas.microsoft.com/office/powerpoint/2010/main" val="3479943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CBAEB6E5-4CF5-4B0E-A9E4-CD30480CC872}"/>
              </a:ext>
            </a:extLst>
          </p:cNvPr>
          <p:cNvSpPr>
            <a:spLocks noGrp="1"/>
          </p:cNvSpPr>
          <p:nvPr>
            <p:ph type="dt" sz="half" idx="10"/>
          </p:nvPr>
        </p:nvSpPr>
        <p:spPr/>
        <p:txBody>
          <a:bodyPr/>
          <a:lstStyle/>
          <a:p>
            <a:fld id="{936C825A-4322-4740-988B-4EB80F1126C1}" type="datetimeFigureOut">
              <a:rPr lang="el-GR" smtClean="0"/>
              <a:t>14/1/2024</a:t>
            </a:fld>
            <a:endParaRPr lang="el-GR"/>
          </a:p>
        </p:txBody>
      </p:sp>
      <p:sp>
        <p:nvSpPr>
          <p:cNvPr id="3" name="Θέση υποσέλιδου 2">
            <a:extLst>
              <a:ext uri="{FF2B5EF4-FFF2-40B4-BE49-F238E27FC236}">
                <a16:creationId xmlns:a16="http://schemas.microsoft.com/office/drawing/2014/main" id="{BBF02BFF-2F7E-4846-9F2E-33F01850817C}"/>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5FCE2F1D-90A2-451E-AEC6-17B590B02DBA}"/>
              </a:ext>
            </a:extLst>
          </p:cNvPr>
          <p:cNvSpPr>
            <a:spLocks noGrp="1"/>
          </p:cNvSpPr>
          <p:nvPr>
            <p:ph type="sldNum" sz="quarter" idx="12"/>
          </p:nvPr>
        </p:nvSpPr>
        <p:spPr/>
        <p:txBody>
          <a:bodyPr/>
          <a:lstStyle/>
          <a:p>
            <a:fld id="{7F790017-30EB-44A2-9762-EC221402E58B}" type="slidenum">
              <a:rPr lang="el-GR" smtClean="0"/>
              <a:t>‹#›</a:t>
            </a:fld>
            <a:endParaRPr lang="el-GR"/>
          </a:p>
        </p:txBody>
      </p:sp>
    </p:spTree>
    <p:extLst>
      <p:ext uri="{BB962C8B-B14F-4D97-AF65-F5344CB8AC3E}">
        <p14:creationId xmlns:p14="http://schemas.microsoft.com/office/powerpoint/2010/main" val="1570961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FF2CA86-4330-4E2A-BA82-D812930D6CD8}"/>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254FA0D5-2F6E-4A6D-B0D9-0BBEB07248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a:extLst>
              <a:ext uri="{FF2B5EF4-FFF2-40B4-BE49-F238E27FC236}">
                <a16:creationId xmlns:a16="http://schemas.microsoft.com/office/drawing/2014/main" id="{D2EA99A5-ED03-400F-9AAF-F2FBA209B8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Θέση ημερομηνίας 4">
            <a:extLst>
              <a:ext uri="{FF2B5EF4-FFF2-40B4-BE49-F238E27FC236}">
                <a16:creationId xmlns:a16="http://schemas.microsoft.com/office/drawing/2014/main" id="{BA97FC99-215A-44CB-950F-0E4622C86F8B}"/>
              </a:ext>
            </a:extLst>
          </p:cNvPr>
          <p:cNvSpPr>
            <a:spLocks noGrp="1"/>
          </p:cNvSpPr>
          <p:nvPr>
            <p:ph type="dt" sz="half" idx="10"/>
          </p:nvPr>
        </p:nvSpPr>
        <p:spPr/>
        <p:txBody>
          <a:bodyPr/>
          <a:lstStyle/>
          <a:p>
            <a:fld id="{936C825A-4322-4740-988B-4EB80F1126C1}" type="datetimeFigureOut">
              <a:rPr lang="el-GR" smtClean="0"/>
              <a:t>14/1/2024</a:t>
            </a:fld>
            <a:endParaRPr lang="el-GR"/>
          </a:p>
        </p:txBody>
      </p:sp>
      <p:sp>
        <p:nvSpPr>
          <p:cNvPr id="6" name="Θέση υποσέλιδου 5">
            <a:extLst>
              <a:ext uri="{FF2B5EF4-FFF2-40B4-BE49-F238E27FC236}">
                <a16:creationId xmlns:a16="http://schemas.microsoft.com/office/drawing/2014/main" id="{D036F37E-90B2-4847-B4E4-E02FDE9918D5}"/>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563F42CA-9826-4291-A01B-377880642C15}"/>
              </a:ext>
            </a:extLst>
          </p:cNvPr>
          <p:cNvSpPr>
            <a:spLocks noGrp="1"/>
          </p:cNvSpPr>
          <p:nvPr>
            <p:ph type="sldNum" sz="quarter" idx="12"/>
          </p:nvPr>
        </p:nvSpPr>
        <p:spPr/>
        <p:txBody>
          <a:bodyPr/>
          <a:lstStyle/>
          <a:p>
            <a:fld id="{7F790017-30EB-44A2-9762-EC221402E58B}" type="slidenum">
              <a:rPr lang="el-GR" smtClean="0"/>
              <a:t>‹#›</a:t>
            </a:fld>
            <a:endParaRPr lang="el-GR"/>
          </a:p>
        </p:txBody>
      </p:sp>
    </p:spTree>
    <p:extLst>
      <p:ext uri="{BB962C8B-B14F-4D97-AF65-F5344CB8AC3E}">
        <p14:creationId xmlns:p14="http://schemas.microsoft.com/office/powerpoint/2010/main" val="1944598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5550F8A-E876-422E-A060-93B83DF42B7F}"/>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704C21AA-844B-423B-99F5-485E1949C4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15C27C58-3B26-4C5A-A783-8B077F2714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Θέση ημερομηνίας 4">
            <a:extLst>
              <a:ext uri="{FF2B5EF4-FFF2-40B4-BE49-F238E27FC236}">
                <a16:creationId xmlns:a16="http://schemas.microsoft.com/office/drawing/2014/main" id="{15C02FE4-8AE6-490F-8E31-B1C6C0108A13}"/>
              </a:ext>
            </a:extLst>
          </p:cNvPr>
          <p:cNvSpPr>
            <a:spLocks noGrp="1"/>
          </p:cNvSpPr>
          <p:nvPr>
            <p:ph type="dt" sz="half" idx="10"/>
          </p:nvPr>
        </p:nvSpPr>
        <p:spPr/>
        <p:txBody>
          <a:bodyPr/>
          <a:lstStyle/>
          <a:p>
            <a:fld id="{936C825A-4322-4740-988B-4EB80F1126C1}" type="datetimeFigureOut">
              <a:rPr lang="el-GR" smtClean="0"/>
              <a:t>14/1/2024</a:t>
            </a:fld>
            <a:endParaRPr lang="el-GR"/>
          </a:p>
        </p:txBody>
      </p:sp>
      <p:sp>
        <p:nvSpPr>
          <p:cNvPr id="6" name="Θέση υποσέλιδου 5">
            <a:extLst>
              <a:ext uri="{FF2B5EF4-FFF2-40B4-BE49-F238E27FC236}">
                <a16:creationId xmlns:a16="http://schemas.microsoft.com/office/drawing/2014/main" id="{10520211-5554-4744-B081-69AE1AC3FCF4}"/>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22A931EC-5B8D-4733-A039-C24860E36F89}"/>
              </a:ext>
            </a:extLst>
          </p:cNvPr>
          <p:cNvSpPr>
            <a:spLocks noGrp="1"/>
          </p:cNvSpPr>
          <p:nvPr>
            <p:ph type="sldNum" sz="quarter" idx="12"/>
          </p:nvPr>
        </p:nvSpPr>
        <p:spPr/>
        <p:txBody>
          <a:bodyPr/>
          <a:lstStyle/>
          <a:p>
            <a:fld id="{7F790017-30EB-44A2-9762-EC221402E58B}" type="slidenum">
              <a:rPr lang="el-GR" smtClean="0"/>
              <a:t>‹#›</a:t>
            </a:fld>
            <a:endParaRPr lang="el-GR"/>
          </a:p>
        </p:txBody>
      </p:sp>
    </p:spTree>
    <p:extLst>
      <p:ext uri="{BB962C8B-B14F-4D97-AF65-F5344CB8AC3E}">
        <p14:creationId xmlns:p14="http://schemas.microsoft.com/office/powerpoint/2010/main" val="3943748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D02DDE56-DD7B-4448-8398-888B78ECA9C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E13723D9-F30B-4F8E-82A2-32945ECD67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a16="http://schemas.microsoft.com/office/drawing/2014/main" id="{C37C2440-4EFB-4EDC-B0E8-323C1BAF16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6C825A-4322-4740-988B-4EB80F1126C1}" type="datetimeFigureOut">
              <a:rPr lang="el-GR" smtClean="0"/>
              <a:t>14/1/2024</a:t>
            </a:fld>
            <a:endParaRPr lang="el-GR"/>
          </a:p>
        </p:txBody>
      </p:sp>
      <p:sp>
        <p:nvSpPr>
          <p:cNvPr id="5" name="Θέση υποσέλιδου 4">
            <a:extLst>
              <a:ext uri="{FF2B5EF4-FFF2-40B4-BE49-F238E27FC236}">
                <a16:creationId xmlns:a16="http://schemas.microsoft.com/office/drawing/2014/main" id="{E1C55C54-2AB7-46E8-95A4-C45AE08FA3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424542D7-F362-4A94-ADB8-FA791E086B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790017-30EB-44A2-9762-EC221402E58B}" type="slidenum">
              <a:rPr lang="el-GR" smtClean="0"/>
              <a:t>‹#›</a:t>
            </a:fld>
            <a:endParaRPr lang="el-GR"/>
          </a:p>
        </p:txBody>
      </p:sp>
    </p:spTree>
    <p:extLst>
      <p:ext uri="{BB962C8B-B14F-4D97-AF65-F5344CB8AC3E}">
        <p14:creationId xmlns:p14="http://schemas.microsoft.com/office/powerpoint/2010/main" val="31626208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1ECD1276-B619-408E-B67D-3D43D43E77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a:p>
        </p:txBody>
      </p:sp>
      <p:sp>
        <p:nvSpPr>
          <p:cNvPr id="3" name="Θέση κειμένου 2">
            <a:extLst>
              <a:ext uri="{FF2B5EF4-FFF2-40B4-BE49-F238E27FC236}">
                <a16:creationId xmlns:a16="http://schemas.microsoft.com/office/drawing/2014/main" id="{18226D8D-3D25-452A-ABB9-B5346CA318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Θέση ημερομηνίας 3">
            <a:extLst>
              <a:ext uri="{FF2B5EF4-FFF2-40B4-BE49-F238E27FC236}">
                <a16:creationId xmlns:a16="http://schemas.microsoft.com/office/drawing/2014/main" id="{C102D78F-B0B2-46B7-9305-A7E31170DD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52AF6A-D734-4857-8128-F7BFCEA0C059}" type="datetimeFigureOut">
              <a:rPr lang="en-US" smtClean="0"/>
              <a:t>1/14/2024</a:t>
            </a:fld>
            <a:endParaRPr lang="en-US"/>
          </a:p>
        </p:txBody>
      </p:sp>
      <p:sp>
        <p:nvSpPr>
          <p:cNvPr id="5" name="Θέση υποσέλιδου 4">
            <a:extLst>
              <a:ext uri="{FF2B5EF4-FFF2-40B4-BE49-F238E27FC236}">
                <a16:creationId xmlns:a16="http://schemas.microsoft.com/office/drawing/2014/main" id="{7F6015B9-0E4A-4F14-A7E2-7E2D6B9E57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Θέση αριθμού διαφάνειας 5">
            <a:extLst>
              <a:ext uri="{FF2B5EF4-FFF2-40B4-BE49-F238E27FC236}">
                <a16:creationId xmlns:a16="http://schemas.microsoft.com/office/drawing/2014/main" id="{56184ECE-09D8-466A-8B98-7C95332665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1560BE-2C6D-49E3-A4B9-B4AC261D41DA}" type="slidenum">
              <a:rPr lang="en-US" smtClean="0"/>
              <a:t>‹#›</a:t>
            </a:fld>
            <a:endParaRPr lang="en-US"/>
          </a:p>
        </p:txBody>
      </p:sp>
    </p:spTree>
    <p:extLst>
      <p:ext uri="{BB962C8B-B14F-4D97-AF65-F5344CB8AC3E}">
        <p14:creationId xmlns:p14="http://schemas.microsoft.com/office/powerpoint/2010/main" val="11927643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1/14/2024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40272697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mailto:erasmusplus@iky.gr" TargetMode="External"/><Relationship Id="rId2" Type="http://schemas.openxmlformats.org/officeDocument/2006/relationships/notesSlide" Target="../notesSlides/notesSlide6.xml"/><Relationship Id="rId1" Type="http://schemas.openxmlformats.org/officeDocument/2006/relationships/slideLayout" Target="../slideLayouts/slideLayout24.xml"/><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png"/><Relationship Id="rId1" Type="http://schemas.openxmlformats.org/officeDocument/2006/relationships/slideLayout" Target="../slideLayouts/slideLayout24.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themeOverride" Target="../theme/themeOverride1.xml"/><Relationship Id="rId6" Type="http://schemas.openxmlformats.org/officeDocument/2006/relationships/image" Target="../media/image33.png"/><Relationship Id="rId5" Type="http://schemas.openxmlformats.org/officeDocument/2006/relationships/image" Target="../media/image24.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34.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35.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36.pn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37.pn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24.png"/><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39.png"/><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openxmlformats.org/officeDocument/2006/relationships/image" Target="../media/image40.png"/><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13.xml"/><Relationship Id="rId5" Type="http://schemas.openxmlformats.org/officeDocument/2006/relationships/image" Target="../media/image41.png"/><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hyperlink" Target="https://www.iky.gr/el/iky-rss/item/1984-logotypa" TargetMode="Externa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13.xml"/><Relationship Id="rId5" Type="http://schemas.openxmlformats.org/officeDocument/2006/relationships/image" Target="../media/image43.png"/><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13.xml"/><Relationship Id="rId5" Type="http://schemas.openxmlformats.org/officeDocument/2006/relationships/image" Target="../media/image44.pn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s://webgate.ec.europa.eu/cas/eim/external/register.cgi" TargetMode="Externa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13.xml"/><Relationship Id="rId5" Type="http://schemas.openxmlformats.org/officeDocument/2006/relationships/image" Target="../media/image45.png"/><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8" Type="http://schemas.openxmlformats.org/officeDocument/2006/relationships/hyperlink" Target="mailto:nmelissourgos@iky.gr" TargetMode="External"/><Relationship Id="rId13" Type="http://schemas.openxmlformats.org/officeDocument/2006/relationships/hyperlink" Target="mailto:nletsios@iky.gr" TargetMode="External"/><Relationship Id="rId18" Type="http://schemas.openxmlformats.org/officeDocument/2006/relationships/hyperlink" Target="mailto:ilefa@iky.gr" TargetMode="External"/><Relationship Id="rId3" Type="http://schemas.openxmlformats.org/officeDocument/2006/relationships/hyperlink" Target="mailto:madamopoulou@iky.gr" TargetMode="External"/><Relationship Id="rId7" Type="http://schemas.openxmlformats.org/officeDocument/2006/relationships/hyperlink" Target="mailto:mkarampatsou@iky.gr" TargetMode="External"/><Relationship Id="rId12" Type="http://schemas.openxmlformats.org/officeDocument/2006/relationships/hyperlink" Target="mailto:akarakatsani@iky.gr" TargetMode="External"/><Relationship Id="rId17" Type="http://schemas.openxmlformats.org/officeDocument/2006/relationships/hyperlink" Target="mailto:shatzivasileiou@iky.gr" TargetMode="External"/><Relationship Id="rId2" Type="http://schemas.openxmlformats.org/officeDocument/2006/relationships/image" Target="../media/image46.png"/><Relationship Id="rId16" Type="http://schemas.openxmlformats.org/officeDocument/2006/relationships/hyperlink" Target="mailto:mbantinaki@iky.gr" TargetMode="External"/><Relationship Id="rId20" Type="http://schemas.openxmlformats.org/officeDocument/2006/relationships/image" Target="../media/image50.png"/><Relationship Id="rId1" Type="http://schemas.openxmlformats.org/officeDocument/2006/relationships/slideLayout" Target="../slideLayouts/slideLayout13.xml"/><Relationship Id="rId6" Type="http://schemas.openxmlformats.org/officeDocument/2006/relationships/hyperlink" Target="mailto:akaratheodorou@iky.gr" TargetMode="External"/><Relationship Id="rId11" Type="http://schemas.openxmlformats.org/officeDocument/2006/relationships/hyperlink" Target="mailto:eathanasopoulou@iky.gr" TargetMode="External"/><Relationship Id="rId5" Type="http://schemas.openxmlformats.org/officeDocument/2006/relationships/hyperlink" Target="mailto:gfragou@iky.gr" TargetMode="External"/><Relationship Id="rId15" Type="http://schemas.openxmlformats.org/officeDocument/2006/relationships/hyperlink" Target="mailto:thdimitraka@iky.gr" TargetMode="External"/><Relationship Id="rId10" Type="http://schemas.openxmlformats.org/officeDocument/2006/relationships/image" Target="../media/image48.png"/><Relationship Id="rId19" Type="http://schemas.openxmlformats.org/officeDocument/2006/relationships/image" Target="../media/image49.png"/><Relationship Id="rId4" Type="http://schemas.openxmlformats.org/officeDocument/2006/relationships/hyperlink" Target="mailto:apapadoula@iky.gr" TargetMode="External"/><Relationship Id="rId9" Type="http://schemas.openxmlformats.org/officeDocument/2006/relationships/image" Target="../media/image47.png"/><Relationship Id="rId14" Type="http://schemas.openxmlformats.org/officeDocument/2006/relationships/hyperlink" Target="mailto:ktsirogianni@iky.gr"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4.xml"/><Relationship Id="rId4" Type="http://schemas.openxmlformats.org/officeDocument/2006/relationships/image" Target="../media/image51.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6.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hyperlink" Target="https://wikis.ec.europa.eu/display/NAITDOC/Organisation+Registration+Guide" TargetMode="External"/><Relationship Id="rId2" Type="http://schemas.openxmlformats.org/officeDocument/2006/relationships/notesSlide" Target="../notesSlides/notesSlide2.xml"/><Relationship Id="rId1" Type="http://schemas.openxmlformats.org/officeDocument/2006/relationships/slideLayout" Target="../slideLayouts/slideLayout27.xml"/><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4.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6.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CE78852-6F3F-49EA-8257-46251F88248E}"/>
              </a:ext>
            </a:extLst>
          </p:cNvPr>
          <p:cNvSpPr>
            <a:spLocks noGrp="1"/>
          </p:cNvSpPr>
          <p:nvPr>
            <p:ph type="ctrTitle"/>
          </p:nvPr>
        </p:nvSpPr>
        <p:spPr>
          <a:xfrm>
            <a:off x="1076770" y="0"/>
            <a:ext cx="9989336" cy="3284376"/>
          </a:xfrm>
        </p:spPr>
        <p:txBody>
          <a:bodyPr>
            <a:noAutofit/>
          </a:bodyPr>
          <a:lstStyle/>
          <a:p>
            <a:pPr>
              <a:lnSpc>
                <a:spcPct val="100000"/>
              </a:lnSpc>
              <a:spcBef>
                <a:spcPts val="0"/>
              </a:spcBef>
            </a:pPr>
            <a:br>
              <a:rPr lang="el-GR" sz="3600" b="1" dirty="0">
                <a:ln/>
                <a:solidFill>
                  <a:srgbClr val="4472C4">
                    <a:lumMod val="75000"/>
                  </a:srgbClr>
                </a:solidFill>
                <a:latin typeface="Calibri" panose="020F0502020204030204"/>
              </a:rPr>
            </a:br>
            <a:r>
              <a:rPr lang="el-GR" sz="3600" b="1" dirty="0">
                <a:ln/>
                <a:solidFill>
                  <a:srgbClr val="4472C4">
                    <a:lumMod val="75000"/>
                  </a:srgbClr>
                </a:solidFill>
                <a:latin typeface="Calibri" panose="020F0502020204030204"/>
              </a:rPr>
              <a:t>ΒΑΣΙΚΗ ΔΡΑΣΗ ΚΑ1</a:t>
            </a:r>
            <a:br>
              <a:rPr lang="el-GR" sz="3600" b="1" dirty="0">
                <a:ln/>
                <a:solidFill>
                  <a:srgbClr val="4472C4">
                    <a:lumMod val="75000"/>
                  </a:srgbClr>
                </a:solidFill>
                <a:latin typeface="Calibri" panose="020F0502020204030204"/>
                <a:ea typeface="+mn-ea"/>
                <a:cs typeface="+mn-cs"/>
              </a:rPr>
            </a:br>
            <a:r>
              <a:rPr lang="el-GR" sz="3600" b="1" dirty="0">
                <a:ln/>
                <a:solidFill>
                  <a:srgbClr val="4472C4">
                    <a:lumMod val="75000"/>
                  </a:srgbClr>
                </a:solidFill>
                <a:latin typeface="Calibri" panose="020F0502020204030204"/>
                <a:ea typeface="+mn-ea"/>
                <a:cs typeface="+mn-cs"/>
              </a:rPr>
              <a:t>Οδηγίες και συμβουλές για την ορθή συμπλήρωση και υποβολή αιτήσεων </a:t>
            </a:r>
            <a:r>
              <a:rPr lang="el-GR" sz="3600" b="1" dirty="0" err="1">
                <a:ln/>
                <a:solidFill>
                  <a:srgbClr val="4472C4">
                    <a:lumMod val="75000"/>
                  </a:srgbClr>
                </a:solidFill>
                <a:latin typeface="Calibri" panose="020F0502020204030204"/>
                <a:ea typeface="+mn-ea"/>
                <a:cs typeface="+mn-cs"/>
              </a:rPr>
              <a:t>Erasmus</a:t>
            </a:r>
            <a:r>
              <a:rPr lang="el-GR" sz="3600" b="1" dirty="0">
                <a:ln/>
                <a:solidFill>
                  <a:srgbClr val="4472C4">
                    <a:lumMod val="75000"/>
                  </a:srgbClr>
                </a:solidFill>
                <a:latin typeface="Calibri" panose="020F0502020204030204"/>
                <a:ea typeface="+mn-ea"/>
                <a:cs typeface="+mn-cs"/>
              </a:rPr>
              <a:t>+ ΚΑ122 </a:t>
            </a:r>
            <a:br>
              <a:rPr lang="el-GR" sz="3600" b="1" dirty="0">
                <a:ln/>
                <a:solidFill>
                  <a:srgbClr val="4472C4">
                    <a:lumMod val="75000"/>
                  </a:srgbClr>
                </a:solidFill>
                <a:latin typeface="Calibri" panose="020F0502020204030204"/>
                <a:ea typeface="+mn-ea"/>
                <a:cs typeface="+mn-cs"/>
              </a:rPr>
            </a:br>
            <a:r>
              <a:rPr lang="el-GR" sz="3600" b="1" dirty="0">
                <a:ln/>
                <a:solidFill>
                  <a:srgbClr val="4472C4">
                    <a:lumMod val="75000"/>
                  </a:srgbClr>
                </a:solidFill>
                <a:latin typeface="Calibri" panose="020F0502020204030204"/>
                <a:ea typeface="+mn-ea"/>
                <a:cs typeface="+mn-cs"/>
              </a:rPr>
              <a:t>Σημεία προσοχής</a:t>
            </a:r>
            <a:r>
              <a:rPr lang="en-US" sz="3600" b="1" dirty="0">
                <a:ln/>
                <a:solidFill>
                  <a:srgbClr val="4472C4">
                    <a:lumMod val="75000"/>
                  </a:srgbClr>
                </a:solidFill>
                <a:latin typeface="Calibri" panose="020F0502020204030204"/>
                <a:ea typeface="+mn-ea"/>
                <a:cs typeface="+mn-cs"/>
              </a:rPr>
              <a:t>!</a:t>
            </a:r>
            <a:br>
              <a:rPr lang="el-GR" sz="3600" b="1" dirty="0">
                <a:ln/>
                <a:solidFill>
                  <a:srgbClr val="4472C4">
                    <a:lumMod val="75000"/>
                  </a:srgbClr>
                </a:solidFill>
                <a:latin typeface="Calibri" panose="020F0502020204030204"/>
                <a:ea typeface="+mn-ea"/>
                <a:cs typeface="+mn-cs"/>
              </a:rPr>
            </a:br>
            <a:endParaRPr lang="el-GR" sz="3600" b="1" dirty="0">
              <a:ln/>
              <a:solidFill>
                <a:srgbClr val="4472C4">
                  <a:lumMod val="75000"/>
                </a:srgbClr>
              </a:solidFill>
              <a:latin typeface="Calibri" panose="020F0502020204030204"/>
              <a:ea typeface="+mn-ea"/>
              <a:cs typeface="+mn-cs"/>
            </a:endParaRPr>
          </a:p>
        </p:txBody>
      </p:sp>
      <p:pic>
        <p:nvPicPr>
          <p:cNvPr id="6" name="Εικόνα 5">
            <a:extLst>
              <a:ext uri="{FF2B5EF4-FFF2-40B4-BE49-F238E27FC236}">
                <a16:creationId xmlns:a16="http://schemas.microsoft.com/office/drawing/2014/main" id="{A607A72C-E1FA-424F-B348-75D6F3BB4F62}"/>
              </a:ext>
            </a:extLst>
          </p:cNvPr>
          <p:cNvPicPr>
            <a:picLocks noChangeAspect="1"/>
          </p:cNvPicPr>
          <p:nvPr/>
        </p:nvPicPr>
        <p:blipFill>
          <a:blip r:embed="rId2"/>
          <a:stretch>
            <a:fillRect/>
          </a:stretch>
        </p:blipFill>
        <p:spPr>
          <a:xfrm>
            <a:off x="2782348" y="3116958"/>
            <a:ext cx="6627303" cy="3389052"/>
          </a:xfrm>
          <a:prstGeom prst="rect">
            <a:avLst/>
          </a:prstGeom>
        </p:spPr>
      </p:pic>
      <p:pic>
        <p:nvPicPr>
          <p:cNvPr id="4" name="Εικόνα 3">
            <a:extLst>
              <a:ext uri="{FF2B5EF4-FFF2-40B4-BE49-F238E27FC236}">
                <a16:creationId xmlns:a16="http://schemas.microsoft.com/office/drawing/2014/main" id="{E9F4F098-4005-4FF8-8FF1-E34A22EBB410}"/>
              </a:ext>
            </a:extLst>
          </p:cNvPr>
          <p:cNvPicPr>
            <a:picLocks noChangeAspect="1"/>
          </p:cNvPicPr>
          <p:nvPr/>
        </p:nvPicPr>
        <p:blipFill>
          <a:blip r:embed="rId3"/>
          <a:stretch>
            <a:fillRect/>
          </a:stretch>
        </p:blipFill>
        <p:spPr>
          <a:xfrm>
            <a:off x="0" y="1"/>
            <a:ext cx="2493480" cy="1030287"/>
          </a:xfrm>
          <a:prstGeom prst="rect">
            <a:avLst/>
          </a:prstGeom>
        </p:spPr>
      </p:pic>
      <p:pic>
        <p:nvPicPr>
          <p:cNvPr id="5" name="Εικόνα 4">
            <a:extLst>
              <a:ext uri="{FF2B5EF4-FFF2-40B4-BE49-F238E27FC236}">
                <a16:creationId xmlns:a16="http://schemas.microsoft.com/office/drawing/2014/main" id="{EB85545F-8D67-47B3-8E8E-217184EEF1F4}"/>
              </a:ext>
            </a:extLst>
          </p:cNvPr>
          <p:cNvPicPr>
            <a:picLocks noChangeAspect="1"/>
          </p:cNvPicPr>
          <p:nvPr/>
        </p:nvPicPr>
        <p:blipFill>
          <a:blip r:embed="rId4"/>
          <a:stretch>
            <a:fillRect/>
          </a:stretch>
        </p:blipFill>
        <p:spPr>
          <a:xfrm>
            <a:off x="11198266" y="0"/>
            <a:ext cx="993734" cy="926672"/>
          </a:xfrm>
          <a:prstGeom prst="rect">
            <a:avLst/>
          </a:prstGeom>
        </p:spPr>
      </p:pic>
    </p:spTree>
    <p:extLst>
      <p:ext uri="{BB962C8B-B14F-4D97-AF65-F5344CB8AC3E}">
        <p14:creationId xmlns:p14="http://schemas.microsoft.com/office/powerpoint/2010/main" val="18608650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3CE66-ED83-A64F-0D24-9CA5A1EAF6A6}"/>
              </a:ext>
            </a:extLst>
          </p:cNvPr>
          <p:cNvSpPr>
            <a:spLocks noGrp="1"/>
          </p:cNvSpPr>
          <p:nvPr>
            <p:ph type="title"/>
          </p:nvPr>
        </p:nvSpPr>
        <p:spPr>
          <a:xfrm>
            <a:off x="838200" y="365125"/>
            <a:ext cx="10515600" cy="350653"/>
          </a:xfrm>
        </p:spPr>
        <p:txBody>
          <a:bodyPr vert="horz" lIns="91440" tIns="45720" rIns="91440" bIns="45720" rtlCol="0" anchor="ctr">
            <a:noAutofit/>
          </a:bodyPr>
          <a:lstStyle/>
          <a:p>
            <a:pPr algn="ctr"/>
            <a:br>
              <a:rPr lang="en-US" sz="3600" b="1" dirty="0">
                <a:ea typeface="+mj-lt"/>
                <a:cs typeface="+mj-lt"/>
              </a:rPr>
            </a:br>
            <a:br>
              <a:rPr lang="en-US" sz="3600" b="1" dirty="0">
                <a:ea typeface="+mj-lt"/>
                <a:cs typeface="+mj-lt"/>
              </a:rPr>
            </a:br>
            <a:r>
              <a:rPr lang="en-US" sz="4000" b="1" dirty="0">
                <a:solidFill>
                  <a:schemeClr val="accent1">
                    <a:lumMod val="75000"/>
                  </a:schemeClr>
                </a:solidFill>
                <a:ea typeface="+mj-lt"/>
                <a:cs typeface="+mj-lt"/>
              </a:rPr>
              <a:t> </a:t>
            </a:r>
            <a:endParaRPr lang="en-US" sz="4000" dirty="0">
              <a:solidFill>
                <a:schemeClr val="accent1">
                  <a:lumMod val="75000"/>
                </a:schemeClr>
              </a:solidFill>
              <a:ea typeface="+mj-lt"/>
              <a:cs typeface="+mj-lt"/>
            </a:endParaRPr>
          </a:p>
          <a:p>
            <a:pPr algn="ctr"/>
            <a:r>
              <a:rPr lang="el-GR" sz="3200" dirty="0">
                <a:solidFill>
                  <a:schemeClr val="accent1">
                    <a:lumMod val="75000"/>
                  </a:schemeClr>
                </a:solidFill>
                <a:cs typeface="Calibri Light"/>
              </a:rPr>
              <a:t>    </a:t>
            </a:r>
            <a:r>
              <a:rPr lang="en-US" sz="3600" b="1" dirty="0" err="1">
                <a:solidFill>
                  <a:schemeClr val="accent1">
                    <a:lumMod val="75000"/>
                  </a:schemeClr>
                </a:solidFill>
                <a:latin typeface="+mn-lt"/>
                <a:cs typeface="Calibri Light"/>
              </a:rPr>
              <a:t>Τρο</a:t>
            </a:r>
            <a:r>
              <a:rPr lang="en-US" sz="3600" b="1" dirty="0">
                <a:solidFill>
                  <a:schemeClr val="accent1">
                    <a:lumMod val="75000"/>
                  </a:schemeClr>
                </a:solidFill>
                <a:latin typeface="+mn-lt"/>
                <a:cs typeface="Calibri Light"/>
              </a:rPr>
              <a:t>ποποίηση στοιχείων</a:t>
            </a:r>
            <a:r>
              <a:rPr lang="el-GR" sz="3600" b="1" dirty="0">
                <a:solidFill>
                  <a:schemeClr val="accent1">
                    <a:lumMod val="75000"/>
                  </a:schemeClr>
                </a:solidFill>
                <a:latin typeface="+mn-lt"/>
                <a:cs typeface="Calibri Light"/>
              </a:rPr>
              <a:t> αίτησης</a:t>
            </a:r>
            <a:r>
              <a:rPr lang="en-US" sz="3600" b="1" dirty="0">
                <a:solidFill>
                  <a:schemeClr val="accent1">
                    <a:lumMod val="75000"/>
                  </a:schemeClr>
                </a:solidFill>
                <a:latin typeface="+mn-lt"/>
                <a:cs typeface="Calibri Light"/>
              </a:rPr>
              <a:t> </a:t>
            </a:r>
            <a:br>
              <a:rPr lang="el-GR" sz="3600" b="1" dirty="0">
                <a:solidFill>
                  <a:schemeClr val="accent1">
                    <a:lumMod val="75000"/>
                  </a:schemeClr>
                </a:solidFill>
                <a:latin typeface="+mn-lt"/>
                <a:cs typeface="Calibri Light"/>
              </a:rPr>
            </a:br>
            <a:r>
              <a:rPr lang="en-US" sz="3600" b="1" dirty="0" err="1">
                <a:solidFill>
                  <a:schemeClr val="accent1">
                    <a:lumMod val="75000"/>
                  </a:schemeClr>
                </a:solidFill>
                <a:latin typeface="+mn-lt"/>
                <a:cs typeface="Calibri Light"/>
              </a:rPr>
              <a:t>Τεχνική</a:t>
            </a:r>
            <a:r>
              <a:rPr lang="en-US" sz="3600" b="1" dirty="0">
                <a:solidFill>
                  <a:schemeClr val="accent1">
                    <a:lumMod val="75000"/>
                  </a:schemeClr>
                </a:solidFill>
                <a:latin typeface="+mn-lt"/>
                <a:cs typeface="Calibri Light"/>
              </a:rPr>
              <a:t> αδυναμία υποβολής</a:t>
            </a:r>
            <a:endParaRPr lang="en-US" sz="3200" b="1" dirty="0">
              <a:solidFill>
                <a:schemeClr val="accent1">
                  <a:lumMod val="75000"/>
                </a:schemeClr>
              </a:solidFill>
              <a:latin typeface="+mn-lt"/>
              <a:cs typeface="Calibri Light"/>
            </a:endParaRPr>
          </a:p>
        </p:txBody>
      </p:sp>
      <p:sp>
        <p:nvSpPr>
          <p:cNvPr id="3" name="Content Placeholder 2">
            <a:extLst>
              <a:ext uri="{FF2B5EF4-FFF2-40B4-BE49-F238E27FC236}">
                <a16:creationId xmlns:a16="http://schemas.microsoft.com/office/drawing/2014/main" id="{2E48F1F2-1DAF-D8D0-583C-9A44EFDA26A6}"/>
              </a:ext>
            </a:extLst>
          </p:cNvPr>
          <p:cNvSpPr>
            <a:spLocks noGrp="1"/>
          </p:cNvSpPr>
          <p:nvPr>
            <p:ph idx="1"/>
          </p:nvPr>
        </p:nvSpPr>
        <p:spPr>
          <a:xfrm>
            <a:off x="210671" y="1825625"/>
            <a:ext cx="11770657" cy="4530632"/>
          </a:xfrm>
        </p:spPr>
        <p:txBody>
          <a:bodyPr vert="horz" lIns="91440" tIns="45720" rIns="91440" bIns="45720" rtlCol="0" anchor="t">
            <a:normAutofit fontScale="77500" lnSpcReduction="20000"/>
          </a:bodyPr>
          <a:lstStyle/>
          <a:p>
            <a:pPr marL="0" indent="0">
              <a:buNone/>
            </a:pPr>
            <a:endParaRPr lang="en-US" dirty="0">
              <a:ea typeface="+mn-lt"/>
              <a:cs typeface="+mn-lt"/>
            </a:endParaRPr>
          </a:p>
          <a:p>
            <a:pPr marL="0" indent="0">
              <a:lnSpc>
                <a:spcPct val="120000"/>
              </a:lnSpc>
              <a:buNone/>
            </a:pPr>
            <a:r>
              <a:rPr lang="en-US" dirty="0">
                <a:solidFill>
                  <a:schemeClr val="accent1">
                    <a:lumMod val="75000"/>
                  </a:schemeClr>
                </a:solidFill>
                <a:ea typeface="+mn-lt"/>
                <a:cs typeface="+mn-lt"/>
              </a:rPr>
              <a:t>Η </a:t>
            </a:r>
            <a:r>
              <a:rPr lang="en-US" dirty="0" err="1">
                <a:solidFill>
                  <a:schemeClr val="accent1">
                    <a:lumMod val="75000"/>
                  </a:schemeClr>
                </a:solidFill>
                <a:ea typeface="+mn-lt"/>
                <a:cs typeface="+mn-lt"/>
              </a:rPr>
              <a:t>τρο</a:t>
            </a:r>
            <a:r>
              <a:rPr lang="en-US" dirty="0">
                <a:solidFill>
                  <a:schemeClr val="accent1">
                    <a:lumMod val="75000"/>
                  </a:schemeClr>
                </a:solidFill>
                <a:ea typeface="+mn-lt"/>
                <a:cs typeface="+mn-lt"/>
              </a:rPr>
              <a:t>ποποίηση των στοιχείων της αίτησης είναι εφικτή </a:t>
            </a:r>
            <a:r>
              <a:rPr lang="en-US" i="1" dirty="0">
                <a:solidFill>
                  <a:schemeClr val="accent1">
                    <a:lumMod val="75000"/>
                  </a:schemeClr>
                </a:solidFill>
                <a:ea typeface="+mn-lt"/>
                <a:cs typeface="+mn-lt"/>
              </a:rPr>
              <a:t>μόνο</a:t>
            </a:r>
            <a:r>
              <a:rPr lang="en-US" dirty="0">
                <a:solidFill>
                  <a:schemeClr val="accent1">
                    <a:lumMod val="75000"/>
                  </a:schemeClr>
                </a:solidFill>
                <a:ea typeface="+mn-lt"/>
                <a:cs typeface="+mn-lt"/>
              </a:rPr>
              <a:t> μέχρι την καταληκτική </a:t>
            </a:r>
            <a:endParaRPr lang="el-GR" dirty="0">
              <a:solidFill>
                <a:schemeClr val="accent1">
                  <a:lumMod val="75000"/>
                </a:schemeClr>
              </a:solidFill>
              <a:ea typeface="+mn-lt"/>
              <a:cs typeface="+mn-lt"/>
            </a:endParaRPr>
          </a:p>
          <a:p>
            <a:pPr marL="0" indent="0">
              <a:lnSpc>
                <a:spcPct val="120000"/>
              </a:lnSpc>
              <a:buNone/>
            </a:pPr>
            <a:r>
              <a:rPr lang="en-US" dirty="0" err="1">
                <a:solidFill>
                  <a:schemeClr val="accent1">
                    <a:lumMod val="75000"/>
                  </a:schemeClr>
                </a:solidFill>
                <a:ea typeface="+mn-lt"/>
                <a:cs typeface="+mn-lt"/>
              </a:rPr>
              <a:t>ημερομηνί</a:t>
            </a:r>
            <a:r>
              <a:rPr lang="en-US" dirty="0">
                <a:solidFill>
                  <a:schemeClr val="accent1">
                    <a:lumMod val="75000"/>
                  </a:schemeClr>
                </a:solidFill>
                <a:ea typeface="+mn-lt"/>
                <a:cs typeface="+mn-lt"/>
              </a:rPr>
              <a:t>α και ώρα υποβολής. </a:t>
            </a:r>
          </a:p>
          <a:p>
            <a:pPr marL="0" indent="0">
              <a:buNone/>
            </a:pPr>
            <a:endParaRPr lang="en-US" dirty="0">
              <a:solidFill>
                <a:schemeClr val="accent1">
                  <a:lumMod val="75000"/>
                </a:schemeClr>
              </a:solidFill>
              <a:ea typeface="+mn-lt"/>
              <a:cs typeface="+mn-lt"/>
            </a:endParaRPr>
          </a:p>
          <a:p>
            <a:pPr marL="0" indent="0">
              <a:buNone/>
            </a:pPr>
            <a:r>
              <a:rPr lang="en-US" dirty="0" err="1">
                <a:solidFill>
                  <a:schemeClr val="accent1">
                    <a:lumMod val="75000"/>
                  </a:schemeClr>
                </a:solidFill>
                <a:cs typeface="Calibri"/>
              </a:rPr>
              <a:t>Σε</a:t>
            </a:r>
            <a:r>
              <a:rPr lang="en-US" dirty="0">
                <a:solidFill>
                  <a:schemeClr val="accent1">
                    <a:lumMod val="75000"/>
                  </a:schemeClr>
                </a:solidFill>
                <a:cs typeface="Calibri"/>
              </a:rPr>
              <a:t> π</a:t>
            </a:r>
            <a:r>
              <a:rPr lang="en-US" dirty="0" err="1">
                <a:solidFill>
                  <a:schemeClr val="accent1">
                    <a:lumMod val="75000"/>
                  </a:schemeClr>
                </a:solidFill>
                <a:cs typeface="Calibri"/>
              </a:rPr>
              <a:t>ερί</a:t>
            </a:r>
            <a:r>
              <a:rPr lang="en-US" dirty="0">
                <a:solidFill>
                  <a:schemeClr val="accent1">
                    <a:lumMod val="75000"/>
                  </a:schemeClr>
                </a:solidFill>
                <a:cs typeface="Calibri"/>
              </a:rPr>
              <a:t>π</a:t>
            </a:r>
            <a:r>
              <a:rPr lang="en-US" dirty="0" err="1">
                <a:solidFill>
                  <a:schemeClr val="accent1">
                    <a:lumMod val="75000"/>
                  </a:schemeClr>
                </a:solidFill>
                <a:cs typeface="Calibri"/>
              </a:rPr>
              <a:t>τωση</a:t>
            </a:r>
            <a:r>
              <a:rPr lang="en-US" dirty="0">
                <a:solidFill>
                  <a:schemeClr val="accent1">
                    <a:lumMod val="75000"/>
                  </a:schemeClr>
                </a:solidFill>
                <a:cs typeface="Calibri"/>
              </a:rPr>
              <a:t> α</a:t>
            </a:r>
            <a:r>
              <a:rPr lang="en-US" dirty="0" err="1">
                <a:solidFill>
                  <a:schemeClr val="accent1">
                    <a:lumMod val="75000"/>
                  </a:schemeClr>
                </a:solidFill>
                <a:cs typeface="Calibri"/>
              </a:rPr>
              <a:t>δυν</a:t>
            </a:r>
            <a:r>
              <a:rPr lang="en-US" dirty="0">
                <a:solidFill>
                  <a:schemeClr val="accent1">
                    <a:lumMod val="75000"/>
                  </a:schemeClr>
                </a:solidFill>
                <a:cs typeface="Calibri"/>
              </a:rPr>
              <a:t>α</a:t>
            </a:r>
            <a:r>
              <a:rPr lang="en-US" dirty="0" err="1">
                <a:solidFill>
                  <a:schemeClr val="accent1">
                    <a:lumMod val="75000"/>
                  </a:schemeClr>
                </a:solidFill>
                <a:cs typeface="Calibri"/>
              </a:rPr>
              <a:t>μί</a:t>
            </a:r>
            <a:r>
              <a:rPr lang="en-US" dirty="0">
                <a:solidFill>
                  <a:schemeClr val="accent1">
                    <a:lumMod val="75000"/>
                  </a:schemeClr>
                </a:solidFill>
                <a:cs typeface="Calibri"/>
              </a:rPr>
              <a:t>ας υποβ</a:t>
            </a:r>
            <a:r>
              <a:rPr lang="en-US" dirty="0" err="1">
                <a:solidFill>
                  <a:schemeClr val="accent1">
                    <a:lumMod val="75000"/>
                  </a:schemeClr>
                </a:solidFill>
                <a:cs typeface="Calibri"/>
              </a:rPr>
              <a:t>ολής</a:t>
            </a:r>
            <a:r>
              <a:rPr lang="en-US" dirty="0">
                <a:solidFill>
                  <a:schemeClr val="accent1">
                    <a:lumMod val="75000"/>
                  </a:schemeClr>
                </a:solidFill>
                <a:cs typeface="Calibri"/>
              </a:rPr>
              <a:t> </a:t>
            </a:r>
            <a:r>
              <a:rPr lang="en-US" dirty="0" err="1">
                <a:solidFill>
                  <a:schemeClr val="accent1">
                    <a:lumMod val="75000"/>
                  </a:schemeClr>
                </a:solidFill>
                <a:cs typeface="Calibri"/>
              </a:rPr>
              <a:t>γι</a:t>
            </a:r>
            <a:r>
              <a:rPr lang="en-US" dirty="0">
                <a:solidFill>
                  <a:schemeClr val="accent1">
                    <a:lumMod val="75000"/>
                  </a:schemeClr>
                </a:solidFill>
                <a:cs typeface="Calibri"/>
              </a:rPr>
              <a:t>α </a:t>
            </a:r>
            <a:r>
              <a:rPr lang="en-US" dirty="0" err="1">
                <a:solidFill>
                  <a:schemeClr val="accent1">
                    <a:lumMod val="75000"/>
                  </a:schemeClr>
                </a:solidFill>
                <a:cs typeface="Calibri"/>
              </a:rPr>
              <a:t>τεχνικούς</a:t>
            </a:r>
            <a:r>
              <a:rPr lang="en-US" dirty="0">
                <a:solidFill>
                  <a:schemeClr val="accent1">
                    <a:lumMod val="75000"/>
                  </a:schemeClr>
                </a:solidFill>
                <a:cs typeface="Calibri"/>
              </a:rPr>
              <a:t> </a:t>
            </a:r>
            <a:r>
              <a:rPr lang="en-US" dirty="0" err="1">
                <a:solidFill>
                  <a:schemeClr val="accent1">
                    <a:lumMod val="75000"/>
                  </a:schemeClr>
                </a:solidFill>
                <a:cs typeface="Calibri"/>
              </a:rPr>
              <a:t>λόγους</a:t>
            </a:r>
            <a:r>
              <a:rPr lang="en-US" dirty="0">
                <a:solidFill>
                  <a:schemeClr val="accent1">
                    <a:lumMod val="75000"/>
                  </a:schemeClr>
                </a:solidFill>
                <a:cs typeface="Calibri"/>
              </a:rPr>
              <a:t>:</a:t>
            </a:r>
            <a:endParaRPr lang="en-US" dirty="0">
              <a:solidFill>
                <a:schemeClr val="accent1">
                  <a:lumMod val="75000"/>
                </a:schemeClr>
              </a:solidFill>
            </a:endParaRPr>
          </a:p>
          <a:p>
            <a:pPr marL="0" indent="0">
              <a:buNone/>
            </a:pPr>
            <a:endParaRPr lang="en-US" dirty="0">
              <a:solidFill>
                <a:schemeClr val="accent1">
                  <a:lumMod val="75000"/>
                </a:schemeClr>
              </a:solidFill>
              <a:cs typeface="Calibri"/>
            </a:endParaRPr>
          </a:p>
          <a:p>
            <a:pPr marL="457200" indent="-457200">
              <a:lnSpc>
                <a:spcPct val="120000"/>
              </a:lnSpc>
            </a:pPr>
            <a:r>
              <a:rPr lang="en-US" dirty="0" err="1">
                <a:solidFill>
                  <a:schemeClr val="accent1">
                    <a:lumMod val="75000"/>
                  </a:schemeClr>
                </a:solidFill>
                <a:cs typeface="Calibri"/>
              </a:rPr>
              <a:t>Ενημέρωση</a:t>
            </a:r>
            <a:r>
              <a:rPr lang="en-US" dirty="0">
                <a:solidFill>
                  <a:schemeClr val="accent1">
                    <a:lumMod val="75000"/>
                  </a:schemeClr>
                </a:solidFill>
                <a:cs typeface="Calibri"/>
              </a:rPr>
              <a:t> </a:t>
            </a:r>
            <a:r>
              <a:rPr lang="en-US" dirty="0" err="1">
                <a:solidFill>
                  <a:schemeClr val="accent1">
                    <a:lumMod val="75000"/>
                  </a:schemeClr>
                </a:solidFill>
                <a:cs typeface="Calibri"/>
              </a:rPr>
              <a:t>της</a:t>
            </a:r>
            <a:r>
              <a:rPr lang="en-US" dirty="0">
                <a:solidFill>
                  <a:schemeClr val="accent1">
                    <a:lumMod val="75000"/>
                  </a:schemeClr>
                </a:solidFill>
                <a:cs typeface="Calibri"/>
              </a:rPr>
              <a:t> </a:t>
            </a:r>
            <a:r>
              <a:rPr lang="en-US" dirty="0" err="1">
                <a:solidFill>
                  <a:schemeClr val="accent1">
                    <a:lumMod val="75000"/>
                  </a:schemeClr>
                </a:solidFill>
                <a:cs typeface="Calibri"/>
              </a:rPr>
              <a:t>Εθνικής</a:t>
            </a:r>
            <a:r>
              <a:rPr lang="en-US" dirty="0">
                <a:solidFill>
                  <a:schemeClr val="accent1">
                    <a:lumMod val="75000"/>
                  </a:schemeClr>
                </a:solidFill>
                <a:cs typeface="Calibri"/>
              </a:rPr>
              <a:t> </a:t>
            </a:r>
            <a:r>
              <a:rPr lang="en-US" dirty="0" err="1">
                <a:solidFill>
                  <a:schemeClr val="accent1">
                    <a:lumMod val="75000"/>
                  </a:schemeClr>
                </a:solidFill>
                <a:cs typeface="Calibri"/>
              </a:rPr>
              <a:t>Μονάδ</a:t>
            </a:r>
            <a:r>
              <a:rPr lang="en-US" dirty="0">
                <a:solidFill>
                  <a:schemeClr val="accent1">
                    <a:lumMod val="75000"/>
                  </a:schemeClr>
                </a:solidFill>
                <a:cs typeface="Calibri"/>
              </a:rPr>
              <a:t>ας </a:t>
            </a:r>
            <a:r>
              <a:rPr lang="en-US" dirty="0" err="1">
                <a:solidFill>
                  <a:schemeClr val="accent1">
                    <a:lumMod val="75000"/>
                  </a:schemeClr>
                </a:solidFill>
                <a:cs typeface="Calibri"/>
              </a:rPr>
              <a:t>εντός</a:t>
            </a:r>
            <a:r>
              <a:rPr lang="en-US" dirty="0">
                <a:solidFill>
                  <a:schemeClr val="accent1">
                    <a:lumMod val="75000"/>
                  </a:schemeClr>
                </a:solidFill>
                <a:cs typeface="Calibri"/>
              </a:rPr>
              <a:t> 2 </a:t>
            </a:r>
            <a:r>
              <a:rPr lang="en-US" dirty="0" err="1">
                <a:solidFill>
                  <a:schemeClr val="accent1">
                    <a:lumMod val="75000"/>
                  </a:schemeClr>
                </a:solidFill>
                <a:cs typeface="Calibri"/>
              </a:rPr>
              <a:t>ωρών</a:t>
            </a:r>
            <a:r>
              <a:rPr lang="en-US" dirty="0">
                <a:solidFill>
                  <a:schemeClr val="accent1">
                    <a:lumMod val="75000"/>
                  </a:schemeClr>
                </a:solidFill>
                <a:cs typeface="Calibri"/>
              </a:rPr>
              <a:t> </a:t>
            </a:r>
          </a:p>
          <a:p>
            <a:pPr marL="457200" indent="-457200">
              <a:lnSpc>
                <a:spcPct val="120000"/>
              </a:lnSpc>
            </a:pPr>
            <a:r>
              <a:rPr lang="en-US" dirty="0">
                <a:solidFill>
                  <a:schemeClr val="accent1">
                    <a:lumMod val="75000"/>
                  </a:schemeClr>
                </a:solidFill>
                <a:cs typeface="Calibri"/>
              </a:rPr>
              <a:t>Απ</a:t>
            </a:r>
            <a:r>
              <a:rPr lang="en-US" dirty="0" err="1">
                <a:solidFill>
                  <a:schemeClr val="accent1">
                    <a:lumMod val="75000"/>
                  </a:schemeClr>
                </a:solidFill>
                <a:cs typeface="Calibri"/>
              </a:rPr>
              <a:t>οστολή</a:t>
            </a:r>
            <a:r>
              <a:rPr lang="en-US" dirty="0">
                <a:solidFill>
                  <a:schemeClr val="accent1">
                    <a:lumMod val="75000"/>
                  </a:schemeClr>
                </a:solidFill>
                <a:cs typeface="Calibri"/>
              </a:rPr>
              <a:t> </a:t>
            </a:r>
            <a:r>
              <a:rPr lang="en-US" dirty="0" err="1">
                <a:solidFill>
                  <a:schemeClr val="accent1">
                    <a:lumMod val="75000"/>
                  </a:schemeClr>
                </a:solidFill>
                <a:cs typeface="Calibri"/>
              </a:rPr>
              <a:t>της</a:t>
            </a:r>
            <a:r>
              <a:rPr lang="en-US" dirty="0">
                <a:solidFill>
                  <a:schemeClr val="accent1">
                    <a:lumMod val="75000"/>
                  </a:schemeClr>
                </a:solidFill>
                <a:cs typeface="Calibri"/>
              </a:rPr>
              <a:t> π</a:t>
            </a:r>
            <a:r>
              <a:rPr lang="en-US" dirty="0" err="1">
                <a:solidFill>
                  <a:schemeClr val="accent1">
                    <a:lumMod val="75000"/>
                  </a:schemeClr>
                </a:solidFill>
                <a:cs typeface="Calibri"/>
              </a:rPr>
              <a:t>λήρους</a:t>
            </a:r>
            <a:r>
              <a:rPr lang="en-US" dirty="0">
                <a:solidFill>
                  <a:schemeClr val="accent1">
                    <a:lumMod val="75000"/>
                  </a:schemeClr>
                </a:solidFill>
                <a:cs typeface="Calibri"/>
              </a:rPr>
              <a:t> α</a:t>
            </a:r>
            <a:r>
              <a:rPr lang="en-US" dirty="0" err="1">
                <a:solidFill>
                  <a:schemeClr val="accent1">
                    <a:lumMod val="75000"/>
                  </a:schemeClr>
                </a:solidFill>
                <a:cs typeface="Calibri"/>
              </a:rPr>
              <a:t>ίτησης</a:t>
            </a:r>
            <a:r>
              <a:rPr lang="en-US" dirty="0">
                <a:solidFill>
                  <a:schemeClr val="accent1">
                    <a:lumMod val="75000"/>
                  </a:schemeClr>
                </a:solidFill>
                <a:cs typeface="Calibri"/>
              </a:rPr>
              <a:t> </a:t>
            </a:r>
            <a:r>
              <a:rPr lang="en-US" dirty="0" err="1">
                <a:solidFill>
                  <a:schemeClr val="accent1">
                    <a:lumMod val="75000"/>
                  </a:schemeClr>
                </a:solidFill>
                <a:cs typeface="Calibri"/>
              </a:rPr>
              <a:t>σε</a:t>
            </a:r>
            <a:r>
              <a:rPr lang="en-US" dirty="0">
                <a:solidFill>
                  <a:schemeClr val="accent1">
                    <a:lumMod val="75000"/>
                  </a:schemeClr>
                </a:solidFill>
                <a:cs typeface="Calibri"/>
              </a:rPr>
              <a:t> </a:t>
            </a:r>
            <a:r>
              <a:rPr lang="en-US" dirty="0" err="1">
                <a:solidFill>
                  <a:schemeClr val="accent1">
                    <a:lumMod val="75000"/>
                  </a:schemeClr>
                </a:solidFill>
                <a:cs typeface="Calibri"/>
              </a:rPr>
              <a:t>μορφή</a:t>
            </a:r>
            <a:r>
              <a:rPr lang="en-US" dirty="0">
                <a:solidFill>
                  <a:schemeClr val="accent1">
                    <a:lumMod val="75000"/>
                  </a:schemeClr>
                </a:solidFill>
                <a:cs typeface="Calibri"/>
              </a:rPr>
              <a:t> PDF </a:t>
            </a:r>
            <a:r>
              <a:rPr lang="en-US" dirty="0" err="1">
                <a:solidFill>
                  <a:schemeClr val="accent1">
                    <a:lumMod val="75000"/>
                  </a:schemeClr>
                </a:solidFill>
                <a:cs typeface="Calibri"/>
              </a:rPr>
              <a:t>στη</a:t>
            </a:r>
            <a:r>
              <a:rPr lang="en-US" dirty="0">
                <a:solidFill>
                  <a:schemeClr val="accent1">
                    <a:lumMod val="75000"/>
                  </a:schemeClr>
                </a:solidFill>
                <a:cs typeface="Calibri"/>
              </a:rPr>
              <a:t> </a:t>
            </a:r>
            <a:r>
              <a:rPr lang="en-US" dirty="0" err="1">
                <a:solidFill>
                  <a:schemeClr val="accent1">
                    <a:lumMod val="75000"/>
                  </a:schemeClr>
                </a:solidFill>
                <a:cs typeface="Calibri"/>
              </a:rPr>
              <a:t>διεύθυνση</a:t>
            </a:r>
            <a:r>
              <a:rPr lang="en-US" dirty="0">
                <a:cs typeface="Calibri"/>
              </a:rPr>
              <a:t> </a:t>
            </a:r>
            <a:r>
              <a:rPr lang="en-US" dirty="0">
                <a:cs typeface="Calibri"/>
                <a:hlinkClick r:id="rId3"/>
              </a:rPr>
              <a:t>erasmusplus@iky.gr</a:t>
            </a:r>
            <a:r>
              <a:rPr lang="en-US" dirty="0">
                <a:cs typeface="Calibri"/>
              </a:rPr>
              <a:t> </a:t>
            </a:r>
            <a:r>
              <a:rPr lang="en-US" dirty="0" err="1">
                <a:solidFill>
                  <a:schemeClr val="accent1">
                    <a:lumMod val="75000"/>
                  </a:schemeClr>
                </a:solidFill>
                <a:cs typeface="Calibri"/>
              </a:rPr>
              <a:t>εντός</a:t>
            </a:r>
            <a:r>
              <a:rPr lang="en-US" dirty="0">
                <a:solidFill>
                  <a:schemeClr val="accent1">
                    <a:lumMod val="75000"/>
                  </a:schemeClr>
                </a:solidFill>
                <a:cs typeface="Calibri"/>
              </a:rPr>
              <a:t> 2 </a:t>
            </a:r>
            <a:r>
              <a:rPr lang="en-US" dirty="0" err="1">
                <a:solidFill>
                  <a:schemeClr val="accent1">
                    <a:lumMod val="75000"/>
                  </a:schemeClr>
                </a:solidFill>
                <a:cs typeface="Calibri"/>
              </a:rPr>
              <a:t>ωρών</a:t>
            </a:r>
            <a:r>
              <a:rPr lang="en-US" dirty="0">
                <a:solidFill>
                  <a:schemeClr val="accent1">
                    <a:lumMod val="75000"/>
                  </a:schemeClr>
                </a:solidFill>
                <a:cs typeface="Calibri"/>
              </a:rPr>
              <a:t> </a:t>
            </a:r>
          </a:p>
          <a:p>
            <a:pPr marL="0" indent="0">
              <a:buNone/>
            </a:pPr>
            <a:endParaRPr lang="en-US" dirty="0">
              <a:cs typeface="Calibri"/>
            </a:endParaRPr>
          </a:p>
          <a:p>
            <a:pPr marL="0" indent="0">
              <a:buNone/>
            </a:pPr>
            <a:r>
              <a:rPr lang="en-US" i="1" dirty="0">
                <a:solidFill>
                  <a:schemeClr val="accent1">
                    <a:lumMod val="75000"/>
                  </a:schemeClr>
                </a:solidFill>
                <a:cs typeface="Calibri"/>
              </a:rPr>
              <a:t>Η</a:t>
            </a:r>
            <a:r>
              <a:rPr lang="en-US" i="1" dirty="0">
                <a:solidFill>
                  <a:schemeClr val="accent1">
                    <a:lumMod val="75000"/>
                  </a:schemeClr>
                </a:solidFill>
                <a:ea typeface="+mn-lt"/>
                <a:cs typeface="+mn-lt"/>
              </a:rPr>
              <a:t> </a:t>
            </a:r>
            <a:r>
              <a:rPr lang="en-US" i="1" dirty="0" err="1">
                <a:solidFill>
                  <a:schemeClr val="accent1">
                    <a:lumMod val="75000"/>
                  </a:schemeClr>
                </a:solidFill>
                <a:ea typeface="+mn-lt"/>
                <a:cs typeface="+mn-lt"/>
              </a:rPr>
              <a:t>ημερομηνί</a:t>
            </a:r>
            <a:r>
              <a:rPr lang="en-US" i="1" dirty="0">
                <a:solidFill>
                  <a:schemeClr val="accent1">
                    <a:lumMod val="75000"/>
                  </a:schemeClr>
                </a:solidFill>
                <a:ea typeface="+mn-lt"/>
                <a:cs typeface="+mn-lt"/>
              </a:rPr>
              <a:t>α </a:t>
            </a:r>
            <a:r>
              <a:rPr lang="en-US" i="1" dirty="0" err="1">
                <a:solidFill>
                  <a:schemeClr val="accent1">
                    <a:lumMod val="75000"/>
                  </a:schemeClr>
                </a:solidFill>
                <a:ea typeface="+mn-lt"/>
                <a:cs typeface="+mn-lt"/>
              </a:rPr>
              <a:t>του</a:t>
            </a:r>
            <a:r>
              <a:rPr lang="en-US" i="1" dirty="0">
                <a:solidFill>
                  <a:schemeClr val="accent1">
                    <a:lumMod val="75000"/>
                  </a:schemeClr>
                </a:solidFill>
                <a:ea typeface="+mn-lt"/>
                <a:cs typeface="+mn-lt"/>
              </a:rPr>
              <a:t> </a:t>
            </a:r>
            <a:r>
              <a:rPr lang="en-US" i="1" dirty="0" err="1">
                <a:solidFill>
                  <a:schemeClr val="accent1">
                    <a:lumMod val="75000"/>
                  </a:schemeClr>
                </a:solidFill>
                <a:ea typeface="+mn-lt"/>
                <a:cs typeface="+mn-lt"/>
              </a:rPr>
              <a:t>ιστορικού</a:t>
            </a:r>
            <a:r>
              <a:rPr lang="en-US" i="1" dirty="0">
                <a:solidFill>
                  <a:schemeClr val="accent1">
                    <a:lumMod val="75000"/>
                  </a:schemeClr>
                </a:solidFill>
                <a:ea typeface="+mn-lt"/>
                <a:cs typeface="+mn-lt"/>
              </a:rPr>
              <a:t> υποβ</a:t>
            </a:r>
            <a:r>
              <a:rPr lang="en-US" i="1" dirty="0" err="1">
                <a:solidFill>
                  <a:schemeClr val="accent1">
                    <a:lumMod val="75000"/>
                  </a:schemeClr>
                </a:solidFill>
                <a:ea typeface="+mn-lt"/>
                <a:cs typeface="+mn-lt"/>
              </a:rPr>
              <a:t>ολής</a:t>
            </a:r>
            <a:r>
              <a:rPr lang="en-US" i="1" dirty="0">
                <a:solidFill>
                  <a:schemeClr val="accent1">
                    <a:lumMod val="75000"/>
                  </a:schemeClr>
                </a:solidFill>
                <a:ea typeface="+mn-lt"/>
                <a:cs typeface="+mn-lt"/>
              </a:rPr>
              <a:t> π</a:t>
            </a:r>
            <a:r>
              <a:rPr lang="en-US" i="1" dirty="0" err="1">
                <a:solidFill>
                  <a:schemeClr val="accent1">
                    <a:lumMod val="75000"/>
                  </a:schemeClr>
                </a:solidFill>
                <a:ea typeface="+mn-lt"/>
                <a:cs typeface="+mn-lt"/>
              </a:rPr>
              <a:t>ρέ</a:t>
            </a:r>
            <a:r>
              <a:rPr lang="en-US" i="1" dirty="0">
                <a:solidFill>
                  <a:schemeClr val="accent1">
                    <a:lumMod val="75000"/>
                  </a:schemeClr>
                </a:solidFill>
                <a:ea typeface="+mn-lt"/>
                <a:cs typeface="+mn-lt"/>
              </a:rPr>
              <a:t>π</a:t>
            </a:r>
            <a:r>
              <a:rPr lang="en-US" i="1" dirty="0" err="1">
                <a:solidFill>
                  <a:schemeClr val="accent1">
                    <a:lumMod val="75000"/>
                  </a:schemeClr>
                </a:solidFill>
                <a:ea typeface="+mn-lt"/>
                <a:cs typeface="+mn-lt"/>
              </a:rPr>
              <a:t>ει</a:t>
            </a:r>
            <a:r>
              <a:rPr lang="en-US" i="1" dirty="0">
                <a:solidFill>
                  <a:schemeClr val="accent1">
                    <a:lumMod val="75000"/>
                  </a:schemeClr>
                </a:solidFill>
                <a:ea typeface="+mn-lt"/>
                <a:cs typeface="+mn-lt"/>
              </a:rPr>
              <a:t> να </a:t>
            </a:r>
            <a:r>
              <a:rPr lang="en-US" i="1" dirty="0" err="1">
                <a:solidFill>
                  <a:schemeClr val="accent1">
                    <a:lumMod val="75000"/>
                  </a:schemeClr>
                </a:solidFill>
                <a:ea typeface="+mn-lt"/>
                <a:cs typeface="+mn-lt"/>
              </a:rPr>
              <a:t>είν</a:t>
            </a:r>
            <a:r>
              <a:rPr lang="en-US" i="1" dirty="0">
                <a:solidFill>
                  <a:schemeClr val="accent1">
                    <a:lumMod val="75000"/>
                  </a:schemeClr>
                </a:solidFill>
                <a:ea typeface="+mn-lt"/>
                <a:cs typeface="+mn-lt"/>
              </a:rPr>
              <a:t>αι π</a:t>
            </a:r>
            <a:r>
              <a:rPr lang="en-US" i="1" dirty="0" err="1">
                <a:solidFill>
                  <a:schemeClr val="accent1">
                    <a:lumMod val="75000"/>
                  </a:schemeClr>
                </a:solidFill>
                <a:ea typeface="+mn-lt"/>
                <a:cs typeface="+mn-lt"/>
              </a:rPr>
              <a:t>ρογενέστερη</a:t>
            </a:r>
            <a:r>
              <a:rPr lang="en-US" i="1" dirty="0">
                <a:solidFill>
                  <a:schemeClr val="accent1">
                    <a:lumMod val="75000"/>
                  </a:schemeClr>
                </a:solidFill>
                <a:ea typeface="+mn-lt"/>
                <a:cs typeface="+mn-lt"/>
              </a:rPr>
              <a:t> </a:t>
            </a:r>
            <a:r>
              <a:rPr lang="en-US" i="1" dirty="0" err="1">
                <a:solidFill>
                  <a:schemeClr val="accent1">
                    <a:lumMod val="75000"/>
                  </a:schemeClr>
                </a:solidFill>
                <a:ea typeface="+mn-lt"/>
                <a:cs typeface="+mn-lt"/>
              </a:rPr>
              <a:t>της</a:t>
            </a:r>
            <a:r>
              <a:rPr lang="en-US" i="1" dirty="0">
                <a:solidFill>
                  <a:schemeClr val="accent1">
                    <a:lumMod val="75000"/>
                  </a:schemeClr>
                </a:solidFill>
                <a:ea typeface="+mn-lt"/>
                <a:cs typeface="+mn-lt"/>
              </a:rPr>
              <a:t> κατα</a:t>
            </a:r>
            <a:r>
              <a:rPr lang="en-US" i="1" dirty="0" err="1">
                <a:solidFill>
                  <a:schemeClr val="accent1">
                    <a:lumMod val="75000"/>
                  </a:schemeClr>
                </a:solidFill>
                <a:ea typeface="+mn-lt"/>
                <a:cs typeface="+mn-lt"/>
              </a:rPr>
              <a:t>ληκτικής</a:t>
            </a:r>
            <a:r>
              <a:rPr lang="en-US" i="1" dirty="0">
                <a:solidFill>
                  <a:schemeClr val="accent1">
                    <a:lumMod val="75000"/>
                  </a:schemeClr>
                </a:solidFill>
                <a:ea typeface="+mn-lt"/>
                <a:cs typeface="+mn-lt"/>
              </a:rPr>
              <a:t>!</a:t>
            </a:r>
            <a:endParaRPr lang="en-US" i="1" dirty="0">
              <a:solidFill>
                <a:schemeClr val="accent1">
                  <a:lumMod val="75000"/>
                </a:schemeClr>
              </a:solidFill>
              <a:cs typeface="Calibri"/>
            </a:endParaRPr>
          </a:p>
          <a:p>
            <a:pPr marL="0" indent="0">
              <a:buNone/>
            </a:pPr>
            <a:endParaRPr lang="en-US" dirty="0">
              <a:cs typeface="Calibri"/>
            </a:endParaRPr>
          </a:p>
          <a:p>
            <a:endParaRPr lang="en-US" dirty="0">
              <a:cs typeface="Calibri"/>
            </a:endParaRPr>
          </a:p>
        </p:txBody>
      </p:sp>
      <p:sp>
        <p:nvSpPr>
          <p:cNvPr id="4" name="Footer Placeholder 3">
            <a:extLst>
              <a:ext uri="{FF2B5EF4-FFF2-40B4-BE49-F238E27FC236}">
                <a16:creationId xmlns:a16="http://schemas.microsoft.com/office/drawing/2014/main" id="{9B909703-B60D-8B82-E51D-B18592AE4BA1}"/>
              </a:ext>
            </a:extLst>
          </p:cNvPr>
          <p:cNvSpPr>
            <a:spLocks noGrp="1"/>
          </p:cNvSpPr>
          <p:nvPr>
            <p:ph type="ftr" sz="quarter" idx="11"/>
          </p:nvPr>
        </p:nvSpPr>
        <p:spPr>
          <a:xfrm>
            <a:off x="49306" y="6356350"/>
            <a:ext cx="12026152" cy="28668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Calibri"/>
              </a:rPr>
              <a:t>Tip: Απ</a:t>
            </a:r>
            <a:r>
              <a:rPr kumimoji="0" lang="en-US" sz="1800" b="0" i="0" u="none" strike="noStrike" kern="1200" cap="none" spc="0" normalizeH="0" baseline="0" noProof="0" dirty="0" err="1">
                <a:ln>
                  <a:noFill/>
                </a:ln>
                <a:solidFill>
                  <a:srgbClr val="FF0000"/>
                </a:solidFill>
                <a:effectLst/>
                <a:uLnTx/>
                <a:uFillTx/>
                <a:latin typeface="Calibri" panose="020F0502020204030204"/>
                <a:ea typeface="+mn-ea"/>
                <a:cs typeface="Calibri"/>
              </a:rPr>
              <a:t>οφύγετε</a:t>
            </a: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Calibri"/>
              </a:rPr>
              <a:t> </a:t>
            </a:r>
            <a:r>
              <a:rPr kumimoji="0" lang="en-US" sz="1800" b="0" i="0" u="none" strike="noStrike" kern="1200" cap="none" spc="0" normalizeH="0" baseline="0" noProof="0" dirty="0" err="1">
                <a:ln>
                  <a:noFill/>
                </a:ln>
                <a:solidFill>
                  <a:srgbClr val="FF0000"/>
                </a:solidFill>
                <a:effectLst/>
                <a:uLnTx/>
                <a:uFillTx/>
                <a:latin typeface="Calibri" panose="020F0502020204030204"/>
                <a:ea typeface="+mn-ea"/>
                <a:cs typeface="Calibri"/>
              </a:rPr>
              <a:t>την</a:t>
            </a: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Calibri"/>
              </a:rPr>
              <a:t> υποβ</a:t>
            </a:r>
            <a:r>
              <a:rPr kumimoji="0" lang="en-US" sz="1800" b="0" i="0" u="none" strike="noStrike" kern="1200" cap="none" spc="0" normalizeH="0" baseline="0" noProof="0" dirty="0" err="1">
                <a:ln>
                  <a:noFill/>
                </a:ln>
                <a:solidFill>
                  <a:srgbClr val="FF0000"/>
                </a:solidFill>
                <a:effectLst/>
                <a:uLnTx/>
                <a:uFillTx/>
                <a:latin typeface="Calibri" panose="020F0502020204030204"/>
                <a:ea typeface="+mn-ea"/>
                <a:cs typeface="Calibri"/>
              </a:rPr>
              <a:t>ολή</a:t>
            </a: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Calibri"/>
              </a:rPr>
              <a:t> </a:t>
            </a:r>
            <a:r>
              <a:rPr kumimoji="0" lang="en-US" sz="1800" b="0" i="0" u="none" strike="noStrike" kern="1200" cap="none" spc="0" normalizeH="0" baseline="0" noProof="0" dirty="0" err="1">
                <a:ln>
                  <a:noFill/>
                </a:ln>
                <a:solidFill>
                  <a:srgbClr val="FF0000"/>
                </a:solidFill>
                <a:effectLst/>
                <a:uLnTx/>
                <a:uFillTx/>
                <a:latin typeface="Calibri" panose="020F0502020204030204"/>
                <a:ea typeface="+mn-ea"/>
                <a:cs typeface="Calibri"/>
              </a:rPr>
              <a:t>της</a:t>
            </a: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Calibri"/>
              </a:rPr>
              <a:t> α</a:t>
            </a:r>
            <a:r>
              <a:rPr kumimoji="0" lang="en-US" sz="1800" b="0" i="0" u="none" strike="noStrike" kern="1200" cap="none" spc="0" normalizeH="0" baseline="0" noProof="0" dirty="0" err="1">
                <a:ln>
                  <a:noFill/>
                </a:ln>
                <a:solidFill>
                  <a:srgbClr val="FF0000"/>
                </a:solidFill>
                <a:effectLst/>
                <a:uLnTx/>
                <a:uFillTx/>
                <a:latin typeface="Calibri" panose="020F0502020204030204"/>
                <a:ea typeface="+mn-ea"/>
                <a:cs typeface="Calibri"/>
              </a:rPr>
              <a:t>ίτησης</a:t>
            </a: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Calibri"/>
              </a:rPr>
              <a:t> </a:t>
            </a:r>
            <a:r>
              <a:rPr kumimoji="0" lang="en-US" sz="1800" b="0" i="0" u="none" strike="noStrike" kern="1200" cap="none" spc="0" normalizeH="0" baseline="0" noProof="0" dirty="0" err="1">
                <a:ln>
                  <a:noFill/>
                </a:ln>
                <a:solidFill>
                  <a:srgbClr val="FF0000"/>
                </a:solidFill>
                <a:effectLst/>
                <a:uLnTx/>
                <a:uFillTx/>
                <a:latin typeface="Calibri" panose="020F0502020204030204"/>
                <a:ea typeface="+mn-ea"/>
                <a:cs typeface="Calibri"/>
              </a:rPr>
              <a:t>την</a:t>
            </a: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Calibri"/>
              </a:rPr>
              <a:t> </a:t>
            </a:r>
            <a:r>
              <a:rPr kumimoji="0" lang="en-US" sz="1800" b="0" i="0" u="none" strike="noStrike" kern="1200" cap="none" spc="0" normalizeH="0" baseline="0" noProof="0" dirty="0" err="1">
                <a:ln>
                  <a:noFill/>
                </a:ln>
                <a:solidFill>
                  <a:srgbClr val="FF0000"/>
                </a:solidFill>
                <a:effectLst/>
                <a:uLnTx/>
                <a:uFillTx/>
                <a:latin typeface="Calibri" panose="020F0502020204030204"/>
                <a:ea typeface="+mn-ea"/>
                <a:cs typeface="Calibri"/>
              </a:rPr>
              <a:t>τελευτ</a:t>
            </a: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Calibri"/>
              </a:rPr>
              <a:t>αία ώρα!</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7" name="Picture 6" descr="Text&#10;&#10;Description automatically generated">
            <a:extLst>
              <a:ext uri="{FF2B5EF4-FFF2-40B4-BE49-F238E27FC236}">
                <a16:creationId xmlns:a16="http://schemas.microsoft.com/office/drawing/2014/main" id="{76FAD50F-E117-E44E-720F-1C0104DAE6D0}"/>
              </a:ext>
            </a:extLst>
          </p:cNvPr>
          <p:cNvPicPr>
            <a:picLocks noChangeAspect="1"/>
          </p:cNvPicPr>
          <p:nvPr/>
        </p:nvPicPr>
        <p:blipFill>
          <a:blip r:embed="rId4"/>
          <a:stretch>
            <a:fillRect/>
          </a:stretch>
        </p:blipFill>
        <p:spPr>
          <a:xfrm>
            <a:off x="11202165" y="-2776"/>
            <a:ext cx="990600" cy="933450"/>
          </a:xfrm>
          <a:prstGeom prst="rect">
            <a:avLst/>
          </a:prstGeom>
        </p:spPr>
      </p:pic>
      <p:pic>
        <p:nvPicPr>
          <p:cNvPr id="9" name="Picture 4" descr="Text&#10;&#10;Description automatically generated">
            <a:extLst>
              <a:ext uri="{FF2B5EF4-FFF2-40B4-BE49-F238E27FC236}">
                <a16:creationId xmlns:a16="http://schemas.microsoft.com/office/drawing/2014/main" id="{94E79FDD-E055-99CB-B70E-2C62CD5B61CF}"/>
              </a:ext>
            </a:extLst>
          </p:cNvPr>
          <p:cNvPicPr>
            <a:picLocks noChangeAspect="1"/>
          </p:cNvPicPr>
          <p:nvPr/>
        </p:nvPicPr>
        <p:blipFill>
          <a:blip r:embed="rId5"/>
          <a:stretch>
            <a:fillRect/>
          </a:stretch>
        </p:blipFill>
        <p:spPr>
          <a:xfrm>
            <a:off x="-138644" y="-130181"/>
            <a:ext cx="2471458" cy="998445"/>
          </a:xfrm>
          <a:prstGeom prst="rect">
            <a:avLst/>
          </a:prstGeom>
        </p:spPr>
      </p:pic>
    </p:spTree>
    <p:extLst>
      <p:ext uri="{BB962C8B-B14F-4D97-AF65-F5344CB8AC3E}">
        <p14:creationId xmlns:p14="http://schemas.microsoft.com/office/powerpoint/2010/main" val="25762341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2CABD-4F7B-42B8-B605-DF98BFD3C77D}"/>
              </a:ext>
            </a:extLst>
          </p:cNvPr>
          <p:cNvSpPr>
            <a:spLocks noGrp="1"/>
          </p:cNvSpPr>
          <p:nvPr>
            <p:ph type="title"/>
          </p:nvPr>
        </p:nvSpPr>
        <p:spPr/>
        <p:txBody>
          <a:bodyPr>
            <a:normAutofit/>
          </a:bodyPr>
          <a:lstStyle/>
          <a:p>
            <a:pPr algn="ctr"/>
            <a:br>
              <a:rPr lang="en-US" b="1" dirty="0">
                <a:solidFill>
                  <a:schemeClr val="accent1">
                    <a:lumMod val="75000"/>
                  </a:schemeClr>
                </a:solidFill>
                <a:ea typeface="+mj-lt"/>
                <a:cs typeface="+mj-lt"/>
              </a:rPr>
            </a:br>
            <a:r>
              <a:rPr lang="en-US" b="1" dirty="0" err="1">
                <a:solidFill>
                  <a:schemeClr val="accent1">
                    <a:lumMod val="75000"/>
                  </a:schemeClr>
                </a:solidFill>
                <a:ea typeface="+mj-lt"/>
                <a:cs typeface="+mj-lt"/>
              </a:rPr>
              <a:t>Περιεχόμενο</a:t>
            </a:r>
            <a:r>
              <a:rPr lang="en-US" b="1" dirty="0">
                <a:solidFill>
                  <a:schemeClr val="accent1">
                    <a:lumMod val="75000"/>
                  </a:schemeClr>
                </a:solidFill>
                <a:ea typeface="+mj-lt"/>
                <a:cs typeface="+mj-lt"/>
              </a:rPr>
              <a:t> </a:t>
            </a:r>
            <a:r>
              <a:rPr lang="el-GR" b="1" dirty="0">
                <a:solidFill>
                  <a:schemeClr val="accent1">
                    <a:lumMod val="75000"/>
                  </a:schemeClr>
                </a:solidFill>
                <a:ea typeface="+mj-lt"/>
                <a:cs typeface="+mj-lt"/>
              </a:rPr>
              <a:t>αίτησης</a:t>
            </a:r>
            <a:endParaRPr lang="en-US" b="1" dirty="0">
              <a:solidFill>
                <a:schemeClr val="accent1">
                  <a:lumMod val="75000"/>
                </a:schemeClr>
              </a:solidFill>
              <a:ea typeface="+mj-lt"/>
              <a:cs typeface="+mj-lt"/>
            </a:endParaRPr>
          </a:p>
          <a:p>
            <a:endParaRPr lang="en-US" dirty="0">
              <a:cs typeface="Calibri Light"/>
            </a:endParaRPr>
          </a:p>
        </p:txBody>
      </p:sp>
      <p:sp>
        <p:nvSpPr>
          <p:cNvPr id="3" name="Content Placeholder 2">
            <a:extLst>
              <a:ext uri="{FF2B5EF4-FFF2-40B4-BE49-F238E27FC236}">
                <a16:creationId xmlns:a16="http://schemas.microsoft.com/office/drawing/2014/main" id="{8D0151F4-367F-94E4-A61D-392D05AE6E7B}"/>
              </a:ext>
            </a:extLst>
          </p:cNvPr>
          <p:cNvSpPr>
            <a:spLocks noGrp="1"/>
          </p:cNvSpPr>
          <p:nvPr>
            <p:ph idx="1"/>
          </p:nvPr>
        </p:nvSpPr>
        <p:spPr>
          <a:xfrm>
            <a:off x="423583" y="1511860"/>
            <a:ext cx="11367246" cy="4788367"/>
          </a:xfrm>
        </p:spPr>
        <p:txBody>
          <a:bodyPr vert="horz" lIns="91440" tIns="45720" rIns="91440" bIns="45720" rtlCol="0" anchor="t">
            <a:normAutofit fontScale="62500" lnSpcReduction="20000"/>
          </a:bodyPr>
          <a:lstStyle/>
          <a:p>
            <a:pPr marL="0" indent="0" algn="ctr">
              <a:lnSpc>
                <a:spcPct val="120000"/>
              </a:lnSpc>
              <a:buNone/>
            </a:pPr>
            <a:r>
              <a:rPr lang="en-US" sz="3200" dirty="0" err="1">
                <a:solidFill>
                  <a:schemeClr val="accent1">
                    <a:lumMod val="75000"/>
                  </a:schemeClr>
                </a:solidFill>
                <a:ea typeface="+mn-lt"/>
                <a:cs typeface="+mn-lt"/>
              </a:rPr>
              <a:t>Πρωτότυ</a:t>
            </a:r>
            <a:r>
              <a:rPr lang="en-US" sz="3200" dirty="0">
                <a:solidFill>
                  <a:schemeClr val="accent1">
                    <a:lumMod val="75000"/>
                  </a:schemeClr>
                </a:solidFill>
                <a:ea typeface="+mn-lt"/>
                <a:cs typeface="+mn-lt"/>
              </a:rPr>
              <a:t>πο π</a:t>
            </a:r>
            <a:r>
              <a:rPr lang="en-US" sz="3200" dirty="0" err="1">
                <a:solidFill>
                  <a:schemeClr val="accent1">
                    <a:lumMod val="75000"/>
                  </a:schemeClr>
                </a:solidFill>
                <a:ea typeface="+mn-lt"/>
                <a:cs typeface="+mn-lt"/>
              </a:rPr>
              <a:t>εριεχόμενο</a:t>
            </a:r>
            <a:r>
              <a:rPr lang="en-US" sz="3200" dirty="0">
                <a:solidFill>
                  <a:schemeClr val="accent1">
                    <a:lumMod val="75000"/>
                  </a:schemeClr>
                </a:solidFill>
                <a:ea typeface="+mn-lt"/>
                <a:cs typeface="+mn-lt"/>
              </a:rPr>
              <a:t>!</a:t>
            </a:r>
            <a:endParaRPr lang="en-US" sz="3200" dirty="0">
              <a:solidFill>
                <a:schemeClr val="accent1">
                  <a:lumMod val="75000"/>
                </a:schemeClr>
              </a:solidFill>
              <a:cs typeface="Calibri"/>
            </a:endParaRPr>
          </a:p>
          <a:p>
            <a:pPr marL="0" indent="0" algn="ctr">
              <a:lnSpc>
                <a:spcPct val="120000"/>
              </a:lnSpc>
              <a:buNone/>
            </a:pPr>
            <a:r>
              <a:rPr lang="en-US" sz="3200" dirty="0" err="1">
                <a:solidFill>
                  <a:schemeClr val="accent1">
                    <a:lumMod val="75000"/>
                  </a:schemeClr>
                </a:solidFill>
                <a:cs typeface="Calibri"/>
              </a:rPr>
              <a:t>Άλλοι</a:t>
            </a:r>
            <a:r>
              <a:rPr lang="en-US" sz="3200" dirty="0">
                <a:solidFill>
                  <a:schemeClr val="accent1">
                    <a:lumMod val="75000"/>
                  </a:schemeClr>
                </a:solidFill>
                <a:cs typeface="Calibri"/>
              </a:rPr>
              <a:t> </a:t>
            </a:r>
            <a:r>
              <a:rPr lang="en-US" sz="3200" dirty="0" err="1">
                <a:solidFill>
                  <a:schemeClr val="accent1">
                    <a:lumMod val="75000"/>
                  </a:schemeClr>
                </a:solidFill>
                <a:cs typeface="Calibri"/>
              </a:rPr>
              <a:t>οργ</a:t>
            </a:r>
            <a:r>
              <a:rPr lang="en-US" sz="3200" dirty="0">
                <a:solidFill>
                  <a:schemeClr val="accent1">
                    <a:lumMod val="75000"/>
                  </a:schemeClr>
                </a:solidFill>
                <a:cs typeface="Calibri"/>
              </a:rPr>
              <a:t>α</a:t>
            </a:r>
            <a:r>
              <a:rPr lang="en-US" sz="3200" dirty="0" err="1">
                <a:solidFill>
                  <a:schemeClr val="accent1">
                    <a:lumMod val="75000"/>
                  </a:schemeClr>
                </a:solidFill>
                <a:cs typeface="Calibri"/>
              </a:rPr>
              <a:t>νισμοί</a:t>
            </a:r>
            <a:r>
              <a:rPr lang="en-US" sz="3200" dirty="0">
                <a:solidFill>
                  <a:schemeClr val="accent1">
                    <a:lumMod val="75000"/>
                  </a:schemeClr>
                </a:solidFill>
                <a:cs typeface="Calibri"/>
              </a:rPr>
              <a:t> ή </a:t>
            </a:r>
            <a:r>
              <a:rPr lang="en-US" sz="3200" dirty="0" err="1">
                <a:solidFill>
                  <a:schemeClr val="accent1">
                    <a:lumMod val="75000"/>
                  </a:schemeClr>
                </a:solidFill>
                <a:cs typeface="Calibri"/>
              </a:rPr>
              <a:t>άτομ</a:t>
            </a:r>
            <a:r>
              <a:rPr lang="en-US" sz="3200" dirty="0">
                <a:solidFill>
                  <a:schemeClr val="accent1">
                    <a:lumMod val="75000"/>
                  </a:schemeClr>
                </a:solidFill>
                <a:cs typeface="Calibri"/>
              </a:rPr>
              <a:t>α </a:t>
            </a:r>
            <a:r>
              <a:rPr lang="en-US" sz="3200" dirty="0" err="1">
                <a:solidFill>
                  <a:schemeClr val="accent1">
                    <a:lumMod val="75000"/>
                  </a:schemeClr>
                </a:solidFill>
                <a:cs typeface="Calibri"/>
              </a:rPr>
              <a:t>εκτός</a:t>
            </a:r>
            <a:r>
              <a:rPr lang="en-US" sz="3200" dirty="0">
                <a:solidFill>
                  <a:schemeClr val="accent1">
                    <a:lumMod val="75000"/>
                  </a:schemeClr>
                </a:solidFill>
                <a:cs typeface="Calibri"/>
              </a:rPr>
              <a:t> </a:t>
            </a:r>
            <a:r>
              <a:rPr lang="en-US" sz="3200" dirty="0" err="1">
                <a:solidFill>
                  <a:schemeClr val="accent1">
                    <a:lumMod val="75000"/>
                  </a:schemeClr>
                </a:solidFill>
                <a:cs typeface="Calibri"/>
              </a:rPr>
              <a:t>του</a:t>
            </a:r>
            <a:r>
              <a:rPr lang="en-US" sz="3200" dirty="0">
                <a:solidFill>
                  <a:schemeClr val="accent1">
                    <a:lumMod val="75000"/>
                  </a:schemeClr>
                </a:solidFill>
                <a:cs typeface="Calibri"/>
              </a:rPr>
              <a:t> α</a:t>
            </a:r>
            <a:r>
              <a:rPr lang="en-US" sz="3200" dirty="0" err="1">
                <a:solidFill>
                  <a:schemeClr val="accent1">
                    <a:lumMod val="75000"/>
                  </a:schemeClr>
                </a:solidFill>
                <a:cs typeface="Calibri"/>
              </a:rPr>
              <a:t>ιτούντος</a:t>
            </a:r>
            <a:r>
              <a:rPr lang="en-US" sz="3200" dirty="0">
                <a:solidFill>
                  <a:schemeClr val="accent1">
                    <a:lumMod val="75000"/>
                  </a:schemeClr>
                </a:solidFill>
                <a:cs typeface="Calibri"/>
              </a:rPr>
              <a:t> </a:t>
            </a:r>
            <a:r>
              <a:rPr lang="en-US" sz="3200" dirty="0" err="1">
                <a:solidFill>
                  <a:schemeClr val="accent1">
                    <a:lumMod val="75000"/>
                  </a:schemeClr>
                </a:solidFill>
                <a:cs typeface="Calibri"/>
              </a:rPr>
              <a:t>φορέ</a:t>
            </a:r>
            <a:r>
              <a:rPr lang="en-US" sz="3200" dirty="0">
                <a:solidFill>
                  <a:schemeClr val="accent1">
                    <a:lumMod val="75000"/>
                  </a:schemeClr>
                </a:solidFill>
                <a:cs typeface="Calibri"/>
              </a:rPr>
              <a:t>α απα</a:t>
            </a:r>
            <a:r>
              <a:rPr lang="en-US" sz="3200" dirty="0" err="1">
                <a:solidFill>
                  <a:schemeClr val="accent1">
                    <a:lumMod val="75000"/>
                  </a:schemeClr>
                </a:solidFill>
                <a:cs typeface="Calibri"/>
              </a:rPr>
              <a:t>γορεύετ</a:t>
            </a:r>
            <a:r>
              <a:rPr lang="en-US" sz="3200" dirty="0">
                <a:solidFill>
                  <a:schemeClr val="accent1">
                    <a:lumMod val="75000"/>
                  </a:schemeClr>
                </a:solidFill>
                <a:cs typeface="Calibri"/>
              </a:rPr>
              <a:t>αι </a:t>
            </a:r>
          </a:p>
          <a:p>
            <a:pPr marL="0" indent="0" algn="ctr">
              <a:lnSpc>
                <a:spcPct val="120000"/>
              </a:lnSpc>
              <a:buNone/>
            </a:pPr>
            <a:r>
              <a:rPr lang="en-US" sz="3200" dirty="0">
                <a:solidFill>
                  <a:schemeClr val="accent1">
                    <a:lumMod val="75000"/>
                  </a:schemeClr>
                </a:solidFill>
                <a:cs typeface="Calibri"/>
              </a:rPr>
              <a:t>να π</a:t>
            </a:r>
            <a:r>
              <a:rPr lang="en-US" sz="3200" dirty="0" err="1">
                <a:solidFill>
                  <a:schemeClr val="accent1">
                    <a:lumMod val="75000"/>
                  </a:schemeClr>
                </a:solidFill>
                <a:cs typeface="Calibri"/>
              </a:rPr>
              <a:t>ληρωθούν</a:t>
            </a:r>
            <a:r>
              <a:rPr lang="en-US" sz="3200" dirty="0">
                <a:solidFill>
                  <a:schemeClr val="accent1">
                    <a:lumMod val="75000"/>
                  </a:schemeClr>
                </a:solidFill>
                <a:cs typeface="Calibri"/>
              </a:rPr>
              <a:t> </a:t>
            </a:r>
            <a:r>
              <a:rPr lang="en-US" sz="3200" dirty="0" err="1">
                <a:solidFill>
                  <a:schemeClr val="accent1">
                    <a:lumMod val="75000"/>
                  </a:schemeClr>
                </a:solidFill>
                <a:cs typeface="Calibri"/>
              </a:rPr>
              <a:t>γι</a:t>
            </a:r>
            <a:r>
              <a:rPr lang="en-US" sz="3200" dirty="0">
                <a:solidFill>
                  <a:schemeClr val="accent1">
                    <a:lumMod val="75000"/>
                  </a:schemeClr>
                </a:solidFill>
                <a:cs typeface="Calibri"/>
              </a:rPr>
              <a:t>α την συμπλήρωση της αίτησή σας!</a:t>
            </a:r>
            <a:endParaRPr lang="en-US" dirty="0">
              <a:solidFill>
                <a:schemeClr val="accent1">
                  <a:lumMod val="75000"/>
                </a:schemeClr>
              </a:solidFill>
            </a:endParaRPr>
          </a:p>
          <a:p>
            <a:pPr marL="0" indent="0" algn="ctr">
              <a:buNone/>
            </a:pPr>
            <a:endParaRPr lang="en-US" sz="3400" dirty="0">
              <a:cs typeface="Calibri" panose="020F0502020204030204"/>
            </a:endParaRPr>
          </a:p>
          <a:p>
            <a:pPr marL="0" indent="0">
              <a:buNone/>
            </a:pPr>
            <a:r>
              <a:rPr lang="en-US" sz="3400" b="1" dirty="0">
                <a:solidFill>
                  <a:schemeClr val="accent1">
                    <a:lumMod val="75000"/>
                  </a:schemeClr>
                </a:solidFill>
                <a:cs typeface="Calibri" panose="020F0502020204030204"/>
              </a:rPr>
              <a:t>Κα</a:t>
            </a:r>
            <a:r>
              <a:rPr lang="en-US" sz="3400" b="1" dirty="0" err="1">
                <a:solidFill>
                  <a:schemeClr val="accent1">
                    <a:lumMod val="75000"/>
                  </a:schemeClr>
                </a:solidFill>
                <a:cs typeface="Calibri" panose="020F0502020204030204"/>
              </a:rPr>
              <a:t>τό</a:t>
            </a:r>
            <a:r>
              <a:rPr lang="en-US" sz="3400" b="1" dirty="0">
                <a:solidFill>
                  <a:schemeClr val="accent1">
                    <a:lumMod val="75000"/>
                  </a:schemeClr>
                </a:solidFill>
                <a:cs typeface="Calibri" panose="020F0502020204030204"/>
              </a:rPr>
              <a:t>π</a:t>
            </a:r>
            <a:r>
              <a:rPr lang="en-US" sz="3400" b="1" dirty="0" err="1">
                <a:solidFill>
                  <a:schemeClr val="accent1">
                    <a:lumMod val="75000"/>
                  </a:schemeClr>
                </a:solidFill>
                <a:cs typeface="Calibri" panose="020F0502020204030204"/>
              </a:rPr>
              <a:t>ιν</a:t>
            </a:r>
            <a:r>
              <a:rPr lang="en-US" sz="3400" b="1" dirty="0">
                <a:solidFill>
                  <a:schemeClr val="accent1">
                    <a:lumMod val="75000"/>
                  </a:schemeClr>
                </a:solidFill>
                <a:cs typeface="Calibri" panose="020F0502020204030204"/>
              </a:rPr>
              <a:t> </a:t>
            </a:r>
            <a:r>
              <a:rPr lang="en-US" sz="3400" b="1" dirty="0" err="1">
                <a:solidFill>
                  <a:schemeClr val="accent1">
                    <a:lumMod val="75000"/>
                  </a:schemeClr>
                </a:solidFill>
                <a:cs typeface="Calibri" panose="020F0502020204030204"/>
              </a:rPr>
              <a:t>της</a:t>
            </a:r>
            <a:r>
              <a:rPr lang="en-US" sz="3400" b="1" dirty="0">
                <a:solidFill>
                  <a:schemeClr val="accent1">
                    <a:lumMod val="75000"/>
                  </a:schemeClr>
                </a:solidFill>
                <a:cs typeface="Calibri" panose="020F0502020204030204"/>
              </a:rPr>
              <a:t> επ</a:t>
            </a:r>
            <a:r>
              <a:rPr lang="en-US" sz="3400" b="1" dirty="0" err="1">
                <a:solidFill>
                  <a:schemeClr val="accent1">
                    <a:lumMod val="75000"/>
                  </a:schemeClr>
                </a:solidFill>
                <a:cs typeface="Calibri" panose="020F0502020204030204"/>
              </a:rPr>
              <a:t>ιτυχούς</a:t>
            </a:r>
            <a:r>
              <a:rPr lang="en-US" sz="3400" b="1" dirty="0">
                <a:solidFill>
                  <a:schemeClr val="accent1">
                    <a:lumMod val="75000"/>
                  </a:schemeClr>
                </a:solidFill>
                <a:cs typeface="Calibri" panose="020F0502020204030204"/>
              </a:rPr>
              <a:t> υποβ</a:t>
            </a:r>
            <a:r>
              <a:rPr lang="en-US" sz="3400" b="1" dirty="0" err="1">
                <a:solidFill>
                  <a:schemeClr val="accent1">
                    <a:lumMod val="75000"/>
                  </a:schemeClr>
                </a:solidFill>
                <a:cs typeface="Calibri" panose="020F0502020204030204"/>
              </a:rPr>
              <a:t>ολής</a:t>
            </a:r>
            <a:r>
              <a:rPr lang="en-US" sz="3400" b="1" dirty="0">
                <a:solidFill>
                  <a:schemeClr val="accent1">
                    <a:lumMod val="75000"/>
                  </a:schemeClr>
                </a:solidFill>
                <a:cs typeface="Calibri" panose="020F0502020204030204"/>
              </a:rPr>
              <a:t> </a:t>
            </a:r>
            <a:r>
              <a:rPr lang="en-US" sz="3400" b="1" dirty="0" err="1">
                <a:solidFill>
                  <a:schemeClr val="accent1">
                    <a:lumMod val="75000"/>
                  </a:schemeClr>
                </a:solidFill>
                <a:cs typeface="Calibri" panose="020F0502020204030204"/>
              </a:rPr>
              <a:t>της</a:t>
            </a:r>
            <a:r>
              <a:rPr lang="en-US" sz="3400" b="1" dirty="0">
                <a:solidFill>
                  <a:schemeClr val="accent1">
                    <a:lumMod val="75000"/>
                  </a:schemeClr>
                </a:solidFill>
                <a:cs typeface="Calibri" panose="020F0502020204030204"/>
              </a:rPr>
              <a:t> α</a:t>
            </a:r>
            <a:r>
              <a:rPr lang="en-US" sz="3400" b="1" dirty="0" err="1">
                <a:solidFill>
                  <a:schemeClr val="accent1">
                    <a:lumMod val="75000"/>
                  </a:schemeClr>
                </a:solidFill>
                <a:cs typeface="Calibri" panose="020F0502020204030204"/>
              </a:rPr>
              <a:t>ίτησης</a:t>
            </a:r>
            <a:r>
              <a:rPr lang="en-US" sz="3400" b="1" dirty="0">
                <a:solidFill>
                  <a:schemeClr val="accent1">
                    <a:lumMod val="75000"/>
                  </a:schemeClr>
                </a:solidFill>
                <a:cs typeface="Calibri" panose="020F0502020204030204"/>
              </a:rPr>
              <a:t>:</a:t>
            </a:r>
          </a:p>
          <a:p>
            <a:pPr marL="514350" indent="-514350">
              <a:buAutoNum type="arabicPeriod"/>
            </a:pPr>
            <a:r>
              <a:rPr lang="en-US" sz="3400" dirty="0" err="1">
                <a:solidFill>
                  <a:schemeClr val="accent1">
                    <a:lumMod val="75000"/>
                  </a:schemeClr>
                </a:solidFill>
                <a:cs typeface="Calibri" panose="020F0502020204030204"/>
              </a:rPr>
              <a:t>Έλεγχος</a:t>
            </a:r>
            <a:r>
              <a:rPr lang="en-US" sz="3400" dirty="0">
                <a:solidFill>
                  <a:schemeClr val="accent1">
                    <a:lumMod val="75000"/>
                  </a:schemeClr>
                </a:solidFill>
                <a:cs typeface="Calibri" panose="020F0502020204030204"/>
              </a:rPr>
              <a:t> επ</a:t>
            </a:r>
            <a:r>
              <a:rPr lang="en-US" sz="3400" dirty="0" err="1">
                <a:solidFill>
                  <a:schemeClr val="accent1">
                    <a:lumMod val="75000"/>
                  </a:schemeClr>
                </a:solidFill>
                <a:cs typeface="Calibri" panose="020F0502020204030204"/>
              </a:rPr>
              <a:t>ιλεξιμότητ</a:t>
            </a:r>
            <a:r>
              <a:rPr lang="en-US" sz="3400" dirty="0">
                <a:solidFill>
                  <a:schemeClr val="accent1">
                    <a:lumMod val="75000"/>
                  </a:schemeClr>
                </a:solidFill>
                <a:cs typeface="Calibri" panose="020F0502020204030204"/>
              </a:rPr>
              <a:t>ας</a:t>
            </a:r>
          </a:p>
          <a:p>
            <a:pPr marL="514350" indent="-514350">
              <a:buAutoNum type="arabicPeriod"/>
            </a:pPr>
            <a:r>
              <a:rPr lang="en-US" sz="3400" dirty="0" err="1">
                <a:solidFill>
                  <a:schemeClr val="accent1">
                    <a:lumMod val="75000"/>
                  </a:schemeClr>
                </a:solidFill>
                <a:cs typeface="Calibri" panose="020F0502020204030204"/>
              </a:rPr>
              <a:t>Έλεγχος</a:t>
            </a:r>
            <a:r>
              <a:rPr lang="en-US" sz="3400" dirty="0">
                <a:solidFill>
                  <a:schemeClr val="accent1">
                    <a:lumMod val="75000"/>
                  </a:schemeClr>
                </a:solidFill>
                <a:cs typeface="Calibri" panose="020F0502020204030204"/>
              </a:rPr>
              <a:t> π</a:t>
            </a:r>
            <a:r>
              <a:rPr lang="en-US" sz="3400" dirty="0" err="1">
                <a:solidFill>
                  <a:schemeClr val="accent1">
                    <a:lumMod val="75000"/>
                  </a:schemeClr>
                </a:solidFill>
                <a:cs typeface="Calibri" panose="020F0502020204030204"/>
              </a:rPr>
              <a:t>ολλ</a:t>
            </a:r>
            <a:r>
              <a:rPr lang="en-US" sz="3400" dirty="0">
                <a:solidFill>
                  <a:schemeClr val="accent1">
                    <a:lumMod val="75000"/>
                  </a:schemeClr>
                </a:solidFill>
                <a:cs typeface="Calibri" panose="020F0502020204030204"/>
              </a:rPr>
              <a:t>απ</a:t>
            </a:r>
            <a:r>
              <a:rPr lang="en-US" sz="3400" dirty="0" err="1">
                <a:solidFill>
                  <a:schemeClr val="accent1">
                    <a:lumMod val="75000"/>
                  </a:schemeClr>
                </a:solidFill>
                <a:cs typeface="Calibri" panose="020F0502020204030204"/>
              </a:rPr>
              <a:t>λής</a:t>
            </a:r>
            <a:r>
              <a:rPr lang="en-US" sz="3400" dirty="0">
                <a:solidFill>
                  <a:schemeClr val="accent1">
                    <a:lumMod val="75000"/>
                  </a:schemeClr>
                </a:solidFill>
                <a:cs typeface="Calibri" panose="020F0502020204030204"/>
              </a:rPr>
              <a:t> υποβ</a:t>
            </a:r>
            <a:r>
              <a:rPr lang="en-US" sz="3400" dirty="0" err="1">
                <a:solidFill>
                  <a:schemeClr val="accent1">
                    <a:lumMod val="75000"/>
                  </a:schemeClr>
                </a:solidFill>
                <a:cs typeface="Calibri" panose="020F0502020204030204"/>
              </a:rPr>
              <a:t>ολής</a:t>
            </a:r>
            <a:r>
              <a:rPr lang="en-US" sz="3400" dirty="0">
                <a:solidFill>
                  <a:schemeClr val="accent1">
                    <a:lumMod val="75000"/>
                  </a:schemeClr>
                </a:solidFill>
                <a:cs typeface="Calibri" panose="020F0502020204030204"/>
              </a:rPr>
              <a:t> α</a:t>
            </a:r>
            <a:r>
              <a:rPr lang="en-US" sz="3400" dirty="0" err="1">
                <a:solidFill>
                  <a:schemeClr val="accent1">
                    <a:lumMod val="75000"/>
                  </a:schemeClr>
                </a:solidFill>
                <a:cs typeface="Calibri" panose="020F0502020204030204"/>
              </a:rPr>
              <a:t>ιτήσεων</a:t>
            </a:r>
            <a:endParaRPr lang="en-US" sz="3400" dirty="0">
              <a:solidFill>
                <a:schemeClr val="accent1">
                  <a:lumMod val="75000"/>
                </a:schemeClr>
              </a:solidFill>
              <a:cs typeface="Calibri" panose="020F0502020204030204"/>
            </a:endParaRPr>
          </a:p>
          <a:p>
            <a:pPr marL="514350" indent="-514350">
              <a:buAutoNum type="arabicPeriod"/>
            </a:pPr>
            <a:r>
              <a:rPr lang="en-US" sz="3400" dirty="0" err="1">
                <a:solidFill>
                  <a:schemeClr val="accent1">
                    <a:lumMod val="75000"/>
                  </a:schemeClr>
                </a:solidFill>
                <a:cs typeface="Calibri" panose="020F0502020204030204"/>
              </a:rPr>
              <a:t>Ποιοτική</a:t>
            </a:r>
            <a:r>
              <a:rPr lang="en-US" sz="3400" dirty="0">
                <a:solidFill>
                  <a:schemeClr val="accent1">
                    <a:lumMod val="75000"/>
                  </a:schemeClr>
                </a:solidFill>
                <a:cs typeface="Calibri" panose="020F0502020204030204"/>
              </a:rPr>
              <a:t> α</a:t>
            </a:r>
            <a:r>
              <a:rPr lang="en-US" sz="3400" dirty="0" err="1">
                <a:solidFill>
                  <a:schemeClr val="accent1">
                    <a:lumMod val="75000"/>
                  </a:schemeClr>
                </a:solidFill>
                <a:cs typeface="Calibri" panose="020F0502020204030204"/>
              </a:rPr>
              <a:t>ξιολόγηση</a:t>
            </a:r>
            <a:endParaRPr lang="en-US" sz="3400" dirty="0">
              <a:solidFill>
                <a:schemeClr val="accent1">
                  <a:lumMod val="75000"/>
                </a:schemeClr>
              </a:solidFill>
              <a:cs typeface="Calibri" panose="020F0502020204030204"/>
            </a:endParaRPr>
          </a:p>
          <a:p>
            <a:pPr marL="514350" indent="-514350">
              <a:buAutoNum type="arabicPeriod"/>
            </a:pPr>
            <a:r>
              <a:rPr lang="en-US" sz="3400" dirty="0">
                <a:solidFill>
                  <a:schemeClr val="accent1">
                    <a:lumMod val="75000"/>
                  </a:schemeClr>
                </a:solidFill>
                <a:cs typeface="Calibri" panose="020F0502020204030204"/>
              </a:rPr>
              <a:t>Επ</a:t>
            </a:r>
            <a:r>
              <a:rPr lang="en-US" sz="3400" dirty="0" err="1">
                <a:solidFill>
                  <a:schemeClr val="accent1">
                    <a:lumMod val="75000"/>
                  </a:schemeClr>
                </a:solidFill>
                <a:cs typeface="Calibri" panose="020F0502020204030204"/>
              </a:rPr>
              <a:t>ικύρωση</a:t>
            </a:r>
            <a:r>
              <a:rPr lang="en-US" sz="3400" dirty="0">
                <a:solidFill>
                  <a:schemeClr val="accent1">
                    <a:lumMod val="75000"/>
                  </a:schemeClr>
                </a:solidFill>
                <a:cs typeface="Calibri" panose="020F0502020204030204"/>
              </a:rPr>
              <a:t> </a:t>
            </a:r>
            <a:r>
              <a:rPr lang="en-US" sz="3400" dirty="0" err="1">
                <a:solidFill>
                  <a:schemeClr val="accent1">
                    <a:lumMod val="75000"/>
                  </a:schemeClr>
                </a:solidFill>
                <a:cs typeface="Calibri" panose="020F0502020204030204"/>
              </a:rPr>
              <a:t>οργ</a:t>
            </a:r>
            <a:r>
              <a:rPr lang="en-US" sz="3400" dirty="0">
                <a:solidFill>
                  <a:schemeClr val="accent1">
                    <a:lumMod val="75000"/>
                  </a:schemeClr>
                </a:solidFill>
                <a:cs typeface="Calibri" panose="020F0502020204030204"/>
              </a:rPr>
              <a:t>α</a:t>
            </a:r>
            <a:r>
              <a:rPr lang="en-US" sz="3400" dirty="0" err="1">
                <a:solidFill>
                  <a:schemeClr val="accent1">
                    <a:lumMod val="75000"/>
                  </a:schemeClr>
                </a:solidFill>
                <a:cs typeface="Calibri" panose="020F0502020204030204"/>
              </a:rPr>
              <a:t>νισμών</a:t>
            </a:r>
            <a:r>
              <a:rPr lang="en-US" sz="3400" dirty="0">
                <a:solidFill>
                  <a:schemeClr val="accent1">
                    <a:lumMod val="75000"/>
                  </a:schemeClr>
                </a:solidFill>
                <a:cs typeface="Calibri" panose="020F0502020204030204"/>
              </a:rPr>
              <a:t> </a:t>
            </a:r>
          </a:p>
          <a:p>
            <a:pPr marL="514350" indent="-514350">
              <a:buAutoNum type="arabicPeriod"/>
            </a:pPr>
            <a:r>
              <a:rPr lang="en-US" sz="3400" dirty="0" err="1">
                <a:solidFill>
                  <a:schemeClr val="accent1">
                    <a:lumMod val="75000"/>
                  </a:schemeClr>
                </a:solidFill>
                <a:cs typeface="Calibri" panose="020F0502020204030204"/>
              </a:rPr>
              <a:t>Έλεγχος</a:t>
            </a:r>
            <a:r>
              <a:rPr lang="en-US" sz="3400" dirty="0">
                <a:solidFill>
                  <a:schemeClr val="accent1">
                    <a:lumMod val="75000"/>
                  </a:schemeClr>
                </a:solidFill>
                <a:cs typeface="Calibri" panose="020F0502020204030204"/>
              </a:rPr>
              <a:t> </a:t>
            </a:r>
            <a:r>
              <a:rPr lang="en-US" sz="3400" dirty="0" err="1">
                <a:solidFill>
                  <a:schemeClr val="accent1">
                    <a:lumMod val="75000"/>
                  </a:schemeClr>
                </a:solidFill>
                <a:cs typeface="Calibri" panose="020F0502020204030204"/>
              </a:rPr>
              <a:t>δι</a:t>
            </a:r>
            <a:r>
              <a:rPr lang="en-US" sz="3400" dirty="0">
                <a:solidFill>
                  <a:schemeClr val="accent1">
                    <a:lumMod val="75000"/>
                  </a:schemeClr>
                </a:solidFill>
                <a:cs typeface="Calibri" panose="020F0502020204030204"/>
              </a:rPr>
              <a:t>π</a:t>
            </a:r>
            <a:r>
              <a:rPr lang="en-US" sz="3400" dirty="0" err="1">
                <a:solidFill>
                  <a:schemeClr val="accent1">
                    <a:lumMod val="75000"/>
                  </a:schemeClr>
                </a:solidFill>
                <a:cs typeface="Calibri" panose="020F0502020204030204"/>
              </a:rPr>
              <a:t>λής</a:t>
            </a:r>
            <a:r>
              <a:rPr lang="en-US" sz="3400" dirty="0">
                <a:solidFill>
                  <a:schemeClr val="accent1">
                    <a:lumMod val="75000"/>
                  </a:schemeClr>
                </a:solidFill>
                <a:cs typeface="Calibri" panose="020F0502020204030204"/>
              </a:rPr>
              <a:t> </a:t>
            </a:r>
            <a:r>
              <a:rPr lang="en-US" sz="3400" dirty="0" err="1">
                <a:solidFill>
                  <a:schemeClr val="accent1">
                    <a:lumMod val="75000"/>
                  </a:schemeClr>
                </a:solidFill>
                <a:cs typeface="Calibri" panose="020F0502020204030204"/>
              </a:rPr>
              <a:t>χρημ</a:t>
            </a:r>
            <a:r>
              <a:rPr lang="en-US" sz="3400" dirty="0">
                <a:solidFill>
                  <a:schemeClr val="accent1">
                    <a:lumMod val="75000"/>
                  </a:schemeClr>
                </a:solidFill>
                <a:cs typeface="Calibri" panose="020F0502020204030204"/>
              </a:rPr>
              <a:t>α</a:t>
            </a:r>
            <a:r>
              <a:rPr lang="en-US" sz="3400" dirty="0" err="1">
                <a:solidFill>
                  <a:schemeClr val="accent1">
                    <a:lumMod val="75000"/>
                  </a:schemeClr>
                </a:solidFill>
                <a:cs typeface="Calibri" panose="020F0502020204030204"/>
              </a:rPr>
              <a:t>τοδότησης</a:t>
            </a:r>
            <a:endParaRPr lang="en-US" sz="3400" dirty="0">
              <a:solidFill>
                <a:schemeClr val="accent1">
                  <a:lumMod val="75000"/>
                </a:schemeClr>
              </a:solidFill>
              <a:cs typeface="Calibri" panose="020F0502020204030204"/>
            </a:endParaRPr>
          </a:p>
          <a:p>
            <a:pPr marL="514350" indent="-514350">
              <a:buAutoNum type="arabicPeriod"/>
            </a:pPr>
            <a:r>
              <a:rPr lang="en-US" sz="3400" dirty="0" err="1">
                <a:solidFill>
                  <a:schemeClr val="accent1">
                    <a:lumMod val="75000"/>
                  </a:schemeClr>
                </a:solidFill>
                <a:cs typeface="Calibri" panose="020F0502020204030204"/>
              </a:rPr>
              <a:t>Έκδοση</a:t>
            </a:r>
            <a:r>
              <a:rPr lang="en-US" sz="3400" dirty="0">
                <a:solidFill>
                  <a:schemeClr val="accent1">
                    <a:lumMod val="75000"/>
                  </a:schemeClr>
                </a:solidFill>
                <a:cs typeface="Calibri" panose="020F0502020204030204"/>
              </a:rPr>
              <a:t> απ</a:t>
            </a:r>
            <a:r>
              <a:rPr lang="en-US" sz="3400" dirty="0" err="1">
                <a:solidFill>
                  <a:schemeClr val="accent1">
                    <a:lumMod val="75000"/>
                  </a:schemeClr>
                </a:solidFill>
                <a:cs typeface="Calibri" panose="020F0502020204030204"/>
              </a:rPr>
              <a:t>όφ</a:t>
            </a:r>
            <a:r>
              <a:rPr lang="en-US" sz="3400" dirty="0">
                <a:solidFill>
                  <a:schemeClr val="accent1">
                    <a:lumMod val="75000"/>
                  </a:schemeClr>
                </a:solidFill>
                <a:cs typeface="Calibri" panose="020F0502020204030204"/>
              </a:rPr>
              <a:t>α</a:t>
            </a:r>
            <a:r>
              <a:rPr lang="en-US" sz="3400" dirty="0" err="1">
                <a:solidFill>
                  <a:schemeClr val="accent1">
                    <a:lumMod val="75000"/>
                  </a:schemeClr>
                </a:solidFill>
                <a:cs typeface="Calibri" panose="020F0502020204030204"/>
              </a:rPr>
              <a:t>σης</a:t>
            </a:r>
            <a:r>
              <a:rPr lang="en-US" sz="3400" dirty="0">
                <a:solidFill>
                  <a:schemeClr val="accent1">
                    <a:lumMod val="75000"/>
                  </a:schemeClr>
                </a:solidFill>
                <a:cs typeface="Calibri" panose="020F0502020204030204"/>
              </a:rPr>
              <a:t> </a:t>
            </a:r>
            <a:r>
              <a:rPr lang="en-US" sz="3400" dirty="0" err="1">
                <a:solidFill>
                  <a:schemeClr val="accent1">
                    <a:lumMod val="75000"/>
                  </a:schemeClr>
                </a:solidFill>
                <a:cs typeface="Calibri" panose="020F0502020204030204"/>
              </a:rPr>
              <a:t>χρημ</a:t>
            </a:r>
            <a:r>
              <a:rPr lang="en-US" sz="3400" dirty="0">
                <a:solidFill>
                  <a:schemeClr val="accent1">
                    <a:lumMod val="75000"/>
                  </a:schemeClr>
                </a:solidFill>
                <a:cs typeface="Calibri" panose="020F0502020204030204"/>
              </a:rPr>
              <a:t>α</a:t>
            </a:r>
            <a:r>
              <a:rPr lang="en-US" sz="3400" dirty="0" err="1">
                <a:solidFill>
                  <a:schemeClr val="accent1">
                    <a:lumMod val="75000"/>
                  </a:schemeClr>
                </a:solidFill>
                <a:cs typeface="Calibri" panose="020F0502020204030204"/>
              </a:rPr>
              <a:t>τοδότησης</a:t>
            </a:r>
            <a:endParaRPr lang="en-US" sz="3400" dirty="0">
              <a:solidFill>
                <a:schemeClr val="accent1">
                  <a:lumMod val="75000"/>
                </a:schemeClr>
              </a:solidFill>
              <a:cs typeface="Calibri" panose="020F0502020204030204"/>
            </a:endParaRPr>
          </a:p>
          <a:p>
            <a:pPr marL="514350" indent="-514350">
              <a:buAutoNum type="arabicPeriod"/>
            </a:pPr>
            <a:r>
              <a:rPr lang="en-US" sz="3400" dirty="0" err="1">
                <a:solidFill>
                  <a:schemeClr val="accent1">
                    <a:lumMod val="75000"/>
                  </a:schemeClr>
                </a:solidFill>
                <a:cs typeface="Calibri" panose="020F0502020204030204"/>
              </a:rPr>
              <a:t>Έλεγχος</a:t>
            </a:r>
            <a:r>
              <a:rPr lang="en-US" sz="3400" dirty="0">
                <a:solidFill>
                  <a:schemeClr val="accent1">
                    <a:lumMod val="75000"/>
                  </a:schemeClr>
                </a:solidFill>
                <a:cs typeface="Calibri" panose="020F0502020204030204"/>
              </a:rPr>
              <a:t> </a:t>
            </a:r>
            <a:r>
              <a:rPr lang="en-US" sz="3400" dirty="0" err="1">
                <a:solidFill>
                  <a:schemeClr val="accent1">
                    <a:lumMod val="75000"/>
                  </a:schemeClr>
                </a:solidFill>
                <a:cs typeface="Calibri" panose="020F0502020204030204"/>
              </a:rPr>
              <a:t>οικονομικής</a:t>
            </a:r>
            <a:r>
              <a:rPr lang="en-US" sz="3400" dirty="0">
                <a:solidFill>
                  <a:schemeClr val="accent1">
                    <a:lumMod val="75000"/>
                  </a:schemeClr>
                </a:solidFill>
                <a:cs typeface="Calibri" panose="020F0502020204030204"/>
              </a:rPr>
              <a:t> επ</a:t>
            </a:r>
            <a:r>
              <a:rPr lang="en-US" sz="3400" dirty="0" err="1">
                <a:solidFill>
                  <a:schemeClr val="accent1">
                    <a:lumMod val="75000"/>
                  </a:schemeClr>
                </a:solidFill>
                <a:cs typeface="Calibri" panose="020F0502020204030204"/>
              </a:rPr>
              <a:t>άρκει</a:t>
            </a:r>
            <a:r>
              <a:rPr lang="en-US" sz="3400" dirty="0">
                <a:solidFill>
                  <a:schemeClr val="accent1">
                    <a:lumMod val="75000"/>
                  </a:schemeClr>
                </a:solidFill>
                <a:cs typeface="Calibri" panose="020F0502020204030204"/>
              </a:rPr>
              <a:t>ας και επ</a:t>
            </a:r>
            <a:r>
              <a:rPr lang="en-US" sz="3400" dirty="0" err="1">
                <a:solidFill>
                  <a:schemeClr val="accent1">
                    <a:lumMod val="75000"/>
                  </a:schemeClr>
                </a:solidFill>
                <a:cs typeface="Calibri" panose="020F0502020204030204"/>
              </a:rPr>
              <a:t>ιχειρισι</a:t>
            </a:r>
            <a:r>
              <a:rPr lang="en-US" sz="3400" dirty="0">
                <a:solidFill>
                  <a:schemeClr val="accent1">
                    <a:lumMod val="75000"/>
                  </a:schemeClr>
                </a:solidFill>
                <a:cs typeface="Calibri" panose="020F0502020204030204"/>
              </a:rPr>
              <a:t>α</a:t>
            </a:r>
            <a:r>
              <a:rPr lang="en-US" sz="3400" dirty="0" err="1">
                <a:solidFill>
                  <a:schemeClr val="accent1">
                    <a:lumMod val="75000"/>
                  </a:schemeClr>
                </a:solidFill>
                <a:cs typeface="Calibri" panose="020F0502020204030204"/>
              </a:rPr>
              <a:t>κής</a:t>
            </a:r>
            <a:r>
              <a:rPr lang="en-US" sz="3400" dirty="0">
                <a:solidFill>
                  <a:schemeClr val="accent1">
                    <a:lumMod val="75000"/>
                  </a:schemeClr>
                </a:solidFill>
                <a:cs typeface="Calibri" panose="020F0502020204030204"/>
              </a:rPr>
              <a:t> </a:t>
            </a:r>
            <a:r>
              <a:rPr lang="en-US" sz="3400" dirty="0" err="1">
                <a:solidFill>
                  <a:schemeClr val="accent1">
                    <a:lumMod val="75000"/>
                  </a:schemeClr>
                </a:solidFill>
                <a:cs typeface="Calibri" panose="020F0502020204030204"/>
              </a:rPr>
              <a:t>ικ</a:t>
            </a:r>
            <a:r>
              <a:rPr lang="en-US" sz="3400" dirty="0">
                <a:solidFill>
                  <a:schemeClr val="accent1">
                    <a:lumMod val="75000"/>
                  </a:schemeClr>
                </a:solidFill>
                <a:cs typeface="Calibri" panose="020F0502020204030204"/>
              </a:rPr>
              <a:t>α</a:t>
            </a:r>
            <a:r>
              <a:rPr lang="en-US" sz="3400" dirty="0" err="1">
                <a:solidFill>
                  <a:schemeClr val="accent1">
                    <a:lumMod val="75000"/>
                  </a:schemeClr>
                </a:solidFill>
                <a:cs typeface="Calibri" panose="020F0502020204030204"/>
              </a:rPr>
              <a:t>νότητ</a:t>
            </a:r>
            <a:r>
              <a:rPr lang="en-US" sz="3400" dirty="0">
                <a:solidFill>
                  <a:schemeClr val="accent1">
                    <a:lumMod val="75000"/>
                  </a:schemeClr>
                </a:solidFill>
                <a:cs typeface="Calibri" panose="020F0502020204030204"/>
              </a:rPr>
              <a:t>ας</a:t>
            </a:r>
          </a:p>
          <a:p>
            <a:pPr marL="514350" indent="-514350">
              <a:buAutoNum type="arabicPeriod"/>
            </a:pPr>
            <a:r>
              <a:rPr lang="en-US" sz="3400" dirty="0" err="1">
                <a:solidFill>
                  <a:schemeClr val="accent1">
                    <a:lumMod val="75000"/>
                  </a:schemeClr>
                </a:solidFill>
                <a:cs typeface="Calibri" panose="020F0502020204030204"/>
              </a:rPr>
              <a:t>Αν</a:t>
            </a:r>
            <a:r>
              <a:rPr lang="en-US" sz="3400" dirty="0">
                <a:solidFill>
                  <a:schemeClr val="accent1">
                    <a:lumMod val="75000"/>
                  </a:schemeClr>
                </a:solidFill>
                <a:cs typeface="Calibri" panose="020F0502020204030204"/>
              </a:rPr>
              <a:t>α</a:t>
            </a:r>
            <a:r>
              <a:rPr lang="en-US" sz="3400" dirty="0" err="1">
                <a:solidFill>
                  <a:schemeClr val="accent1">
                    <a:lumMod val="75000"/>
                  </a:schemeClr>
                </a:solidFill>
                <a:cs typeface="Calibri" panose="020F0502020204030204"/>
              </a:rPr>
              <a:t>κοίνωση</a:t>
            </a:r>
            <a:r>
              <a:rPr lang="en-US" sz="3400" dirty="0">
                <a:solidFill>
                  <a:schemeClr val="accent1">
                    <a:lumMod val="75000"/>
                  </a:schemeClr>
                </a:solidFill>
                <a:cs typeface="Calibri" panose="020F0502020204030204"/>
              </a:rPr>
              <a:t> απ</a:t>
            </a:r>
            <a:r>
              <a:rPr lang="en-US" sz="3400" dirty="0" err="1">
                <a:solidFill>
                  <a:schemeClr val="accent1">
                    <a:lumMod val="75000"/>
                  </a:schemeClr>
                </a:solidFill>
                <a:cs typeface="Calibri" panose="020F0502020204030204"/>
              </a:rPr>
              <a:t>οτελεσμάτων</a:t>
            </a:r>
            <a:r>
              <a:rPr lang="en-US" sz="3400" dirty="0">
                <a:solidFill>
                  <a:schemeClr val="accent1">
                    <a:lumMod val="75000"/>
                  </a:schemeClr>
                </a:solidFill>
                <a:cs typeface="Calibri" panose="020F0502020204030204"/>
              </a:rPr>
              <a:t>!</a:t>
            </a:r>
          </a:p>
        </p:txBody>
      </p:sp>
      <p:pic>
        <p:nvPicPr>
          <p:cNvPr id="5" name="Picture 5" descr="A picture containing person, wall, indoor, device&#10;&#10;Description automatically generated">
            <a:extLst>
              <a:ext uri="{FF2B5EF4-FFF2-40B4-BE49-F238E27FC236}">
                <a16:creationId xmlns:a16="http://schemas.microsoft.com/office/drawing/2014/main" id="{F6BB9875-354D-E7C7-1B37-2B1312458D52}"/>
              </a:ext>
            </a:extLst>
          </p:cNvPr>
          <p:cNvPicPr>
            <a:picLocks noChangeAspect="1"/>
          </p:cNvPicPr>
          <p:nvPr/>
        </p:nvPicPr>
        <p:blipFill>
          <a:blip r:embed="rId2"/>
          <a:stretch>
            <a:fillRect/>
          </a:stretch>
        </p:blipFill>
        <p:spPr>
          <a:xfrm>
            <a:off x="8433548" y="2852104"/>
            <a:ext cx="3762934" cy="3271703"/>
          </a:xfrm>
          <a:prstGeom prst="rect">
            <a:avLst/>
          </a:prstGeom>
        </p:spPr>
      </p:pic>
      <p:pic>
        <p:nvPicPr>
          <p:cNvPr id="7" name="Picture 4" descr="Text&#10;&#10;Description automatically generated">
            <a:extLst>
              <a:ext uri="{FF2B5EF4-FFF2-40B4-BE49-F238E27FC236}">
                <a16:creationId xmlns:a16="http://schemas.microsoft.com/office/drawing/2014/main" id="{EC4EA1B8-39F1-DDCD-83F4-D2CE14B1D6A2}"/>
              </a:ext>
            </a:extLst>
          </p:cNvPr>
          <p:cNvPicPr>
            <a:picLocks noChangeAspect="1"/>
          </p:cNvPicPr>
          <p:nvPr/>
        </p:nvPicPr>
        <p:blipFill>
          <a:blip r:embed="rId3"/>
          <a:stretch>
            <a:fillRect/>
          </a:stretch>
        </p:blipFill>
        <p:spPr>
          <a:xfrm>
            <a:off x="-138644" y="-130181"/>
            <a:ext cx="2471458" cy="998445"/>
          </a:xfrm>
          <a:prstGeom prst="rect">
            <a:avLst/>
          </a:prstGeom>
        </p:spPr>
      </p:pic>
      <p:pic>
        <p:nvPicPr>
          <p:cNvPr id="9" name="Picture 8" descr="Text&#10;&#10;Description automatically generated">
            <a:extLst>
              <a:ext uri="{FF2B5EF4-FFF2-40B4-BE49-F238E27FC236}">
                <a16:creationId xmlns:a16="http://schemas.microsoft.com/office/drawing/2014/main" id="{CBA1BD58-7614-D714-92D4-44947A90962B}"/>
              </a:ext>
            </a:extLst>
          </p:cNvPr>
          <p:cNvPicPr>
            <a:picLocks noChangeAspect="1"/>
          </p:cNvPicPr>
          <p:nvPr/>
        </p:nvPicPr>
        <p:blipFill>
          <a:blip r:embed="rId4"/>
          <a:stretch>
            <a:fillRect/>
          </a:stretch>
        </p:blipFill>
        <p:spPr>
          <a:xfrm>
            <a:off x="11146136" y="53253"/>
            <a:ext cx="990600" cy="933450"/>
          </a:xfrm>
          <a:prstGeom prst="rect">
            <a:avLst/>
          </a:prstGeom>
        </p:spPr>
      </p:pic>
    </p:spTree>
    <p:extLst>
      <p:ext uri="{BB962C8B-B14F-4D97-AF65-F5344CB8AC3E}">
        <p14:creationId xmlns:p14="http://schemas.microsoft.com/office/powerpoint/2010/main" val="11447533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EB06A89-CAF0-4C7D-9F8C-0EF56F216BC5}"/>
              </a:ext>
            </a:extLst>
          </p:cNvPr>
          <p:cNvSpPr>
            <a:spLocks noGrp="1"/>
          </p:cNvSpPr>
          <p:nvPr>
            <p:ph type="title"/>
          </p:nvPr>
        </p:nvSpPr>
        <p:spPr/>
        <p:txBody>
          <a:bodyPr/>
          <a:lstStyle/>
          <a:p>
            <a:pPr algn="ctr"/>
            <a:r>
              <a:rPr lang="en-US" sz="4800" b="1" dirty="0" err="1">
                <a:solidFill>
                  <a:schemeClr val="accent1">
                    <a:lumMod val="75000"/>
                  </a:schemeClr>
                </a:solidFill>
                <a:ea typeface="+mj-lt"/>
                <a:cs typeface="Calibri Light" panose="020F0302020204030204"/>
              </a:rPr>
              <a:t>Σ</a:t>
            </a:r>
            <a:r>
              <a:rPr lang="en-US" sz="4000" b="1" dirty="0" err="1">
                <a:solidFill>
                  <a:schemeClr val="accent1">
                    <a:lumMod val="75000"/>
                  </a:schemeClr>
                </a:solidFill>
                <a:ea typeface="+mj-lt"/>
                <a:cs typeface="Calibri Light" panose="020F0302020204030204"/>
              </a:rPr>
              <a:t>υμ</a:t>
            </a:r>
            <a:r>
              <a:rPr lang="en-US" sz="4000" b="1" dirty="0">
                <a:solidFill>
                  <a:schemeClr val="accent1">
                    <a:lumMod val="75000"/>
                  </a:schemeClr>
                </a:solidFill>
                <a:ea typeface="+mj-lt"/>
                <a:cs typeface="Calibri Light" panose="020F0302020204030204"/>
              </a:rPr>
              <a:t>πλήρωση αίτησης ΚΑ122</a:t>
            </a:r>
            <a:endParaRPr lang="el-GR" dirty="0">
              <a:solidFill>
                <a:schemeClr val="accent1">
                  <a:lumMod val="75000"/>
                </a:schemeClr>
              </a:solidFill>
            </a:endParaRPr>
          </a:p>
        </p:txBody>
      </p:sp>
      <p:pic>
        <p:nvPicPr>
          <p:cNvPr id="4" name="Θέση περιεχομένου 3">
            <a:extLst>
              <a:ext uri="{FF2B5EF4-FFF2-40B4-BE49-F238E27FC236}">
                <a16:creationId xmlns:a16="http://schemas.microsoft.com/office/drawing/2014/main" id="{1ED1DAFD-F6FA-4FD9-911F-0DAEFE9589F6}"/>
              </a:ext>
            </a:extLst>
          </p:cNvPr>
          <p:cNvPicPr>
            <a:picLocks noGrp="1" noChangeAspect="1"/>
          </p:cNvPicPr>
          <p:nvPr>
            <p:ph idx="1"/>
          </p:nvPr>
        </p:nvPicPr>
        <p:blipFill>
          <a:blip r:embed="rId2"/>
          <a:stretch>
            <a:fillRect/>
          </a:stretch>
        </p:blipFill>
        <p:spPr>
          <a:xfrm>
            <a:off x="136402" y="1488184"/>
            <a:ext cx="11909418" cy="5152213"/>
          </a:xfrm>
          <a:prstGeom prst="rect">
            <a:avLst/>
          </a:prstGeom>
        </p:spPr>
      </p:pic>
      <p:pic>
        <p:nvPicPr>
          <p:cNvPr id="6" name="Εικόνα 5">
            <a:extLst>
              <a:ext uri="{FF2B5EF4-FFF2-40B4-BE49-F238E27FC236}">
                <a16:creationId xmlns:a16="http://schemas.microsoft.com/office/drawing/2014/main" id="{DF04B8FE-5804-4426-8DE7-B255D863D289}"/>
              </a:ext>
            </a:extLst>
          </p:cNvPr>
          <p:cNvPicPr>
            <a:picLocks noChangeAspect="1"/>
          </p:cNvPicPr>
          <p:nvPr/>
        </p:nvPicPr>
        <p:blipFill>
          <a:blip r:embed="rId3"/>
          <a:stretch>
            <a:fillRect/>
          </a:stretch>
        </p:blipFill>
        <p:spPr>
          <a:xfrm>
            <a:off x="0" y="0"/>
            <a:ext cx="2469094" cy="999831"/>
          </a:xfrm>
          <a:prstGeom prst="rect">
            <a:avLst/>
          </a:prstGeom>
        </p:spPr>
      </p:pic>
      <p:pic>
        <p:nvPicPr>
          <p:cNvPr id="7" name="Εικόνα 6">
            <a:extLst>
              <a:ext uri="{FF2B5EF4-FFF2-40B4-BE49-F238E27FC236}">
                <a16:creationId xmlns:a16="http://schemas.microsoft.com/office/drawing/2014/main" id="{5A044F1C-93C5-48CC-BE07-F7E7627EC010}"/>
              </a:ext>
            </a:extLst>
          </p:cNvPr>
          <p:cNvPicPr>
            <a:picLocks noChangeAspect="1"/>
          </p:cNvPicPr>
          <p:nvPr/>
        </p:nvPicPr>
        <p:blipFill>
          <a:blip r:embed="rId4"/>
          <a:stretch>
            <a:fillRect/>
          </a:stretch>
        </p:blipFill>
        <p:spPr>
          <a:xfrm>
            <a:off x="11085442" y="33530"/>
            <a:ext cx="987638" cy="932769"/>
          </a:xfrm>
          <a:prstGeom prst="rect">
            <a:avLst/>
          </a:prstGeom>
        </p:spPr>
      </p:pic>
    </p:spTree>
    <p:extLst>
      <p:ext uri="{BB962C8B-B14F-4D97-AF65-F5344CB8AC3E}">
        <p14:creationId xmlns:p14="http://schemas.microsoft.com/office/powerpoint/2010/main" val="21979408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3D64BCC-BBF6-4BC5-923F-B820359ADC99}"/>
              </a:ext>
            </a:extLst>
          </p:cNvPr>
          <p:cNvSpPr>
            <a:spLocks noGrp="1"/>
          </p:cNvSpPr>
          <p:nvPr>
            <p:ph type="title"/>
          </p:nvPr>
        </p:nvSpPr>
        <p:spPr/>
        <p:txBody>
          <a:bodyPr/>
          <a:lstStyle/>
          <a:p>
            <a:pPr algn="ctr"/>
            <a:r>
              <a:rPr lang="el-GR" sz="4300" b="1" dirty="0">
                <a:solidFill>
                  <a:srgbClr val="4472C4">
                    <a:lumMod val="75000"/>
                  </a:srgbClr>
                </a:solidFill>
                <a:ea typeface="+mj-lt"/>
                <a:cs typeface="Calibri Light" panose="020F0302020204030204"/>
              </a:rPr>
              <a:t>Συμπλήρωση αίτησης ΚΑ122</a:t>
            </a:r>
            <a:endParaRPr lang="el-GR" dirty="0"/>
          </a:p>
        </p:txBody>
      </p:sp>
      <p:pic>
        <p:nvPicPr>
          <p:cNvPr id="6" name="Εικόνα 5">
            <a:extLst>
              <a:ext uri="{FF2B5EF4-FFF2-40B4-BE49-F238E27FC236}">
                <a16:creationId xmlns:a16="http://schemas.microsoft.com/office/drawing/2014/main" id="{7B22174D-8833-472A-9EE4-E0E38CA449FF}"/>
              </a:ext>
            </a:extLst>
          </p:cNvPr>
          <p:cNvPicPr>
            <a:picLocks noChangeAspect="1"/>
          </p:cNvPicPr>
          <p:nvPr/>
        </p:nvPicPr>
        <p:blipFill>
          <a:blip r:embed="rId3"/>
          <a:stretch>
            <a:fillRect/>
          </a:stretch>
        </p:blipFill>
        <p:spPr>
          <a:xfrm>
            <a:off x="0" y="1364956"/>
            <a:ext cx="12192000" cy="4871878"/>
          </a:xfrm>
          <a:prstGeom prst="rect">
            <a:avLst/>
          </a:prstGeom>
        </p:spPr>
      </p:pic>
      <p:sp>
        <p:nvSpPr>
          <p:cNvPr id="8" name="Θέση περιεχομένου 7">
            <a:extLst>
              <a:ext uri="{FF2B5EF4-FFF2-40B4-BE49-F238E27FC236}">
                <a16:creationId xmlns:a16="http://schemas.microsoft.com/office/drawing/2014/main" id="{D4B092FD-45B4-40B0-B997-945BBCB9A381}"/>
              </a:ext>
            </a:extLst>
          </p:cNvPr>
          <p:cNvSpPr>
            <a:spLocks noGrp="1"/>
          </p:cNvSpPr>
          <p:nvPr>
            <p:ph idx="1"/>
          </p:nvPr>
        </p:nvSpPr>
        <p:spPr>
          <a:xfrm>
            <a:off x="369651" y="2055812"/>
            <a:ext cx="11566187" cy="4918919"/>
          </a:xfrm>
        </p:spPr>
        <p:txBody>
          <a:bodyPr>
            <a:normAutofit fontScale="62500" lnSpcReduction="20000"/>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l-GR" dirty="0" err="1"/>
              <a:t>Tip</a:t>
            </a:r>
            <a:r>
              <a:rPr lang="el-GR" dirty="0"/>
              <a:t>! Συνιστάται οι απαντήσεις ελεύθερου κειμένου να είναι σαφείς, περιεκτικές και να απαντούν πλήρως την ερώτηση </a:t>
            </a:r>
          </a:p>
        </p:txBody>
      </p:sp>
      <p:pic>
        <p:nvPicPr>
          <p:cNvPr id="10" name="Εικόνα 9">
            <a:extLst>
              <a:ext uri="{FF2B5EF4-FFF2-40B4-BE49-F238E27FC236}">
                <a16:creationId xmlns:a16="http://schemas.microsoft.com/office/drawing/2014/main" id="{C046B86B-8167-432D-8147-75392854D2EA}"/>
              </a:ext>
            </a:extLst>
          </p:cNvPr>
          <p:cNvPicPr>
            <a:picLocks noChangeAspect="1"/>
          </p:cNvPicPr>
          <p:nvPr/>
        </p:nvPicPr>
        <p:blipFill>
          <a:blip r:embed="rId4"/>
          <a:stretch>
            <a:fillRect/>
          </a:stretch>
        </p:blipFill>
        <p:spPr>
          <a:xfrm>
            <a:off x="-111764" y="-108791"/>
            <a:ext cx="2469094" cy="999831"/>
          </a:xfrm>
          <a:prstGeom prst="rect">
            <a:avLst/>
          </a:prstGeom>
        </p:spPr>
      </p:pic>
      <p:pic>
        <p:nvPicPr>
          <p:cNvPr id="11" name="Εικόνα 10">
            <a:extLst>
              <a:ext uri="{FF2B5EF4-FFF2-40B4-BE49-F238E27FC236}">
                <a16:creationId xmlns:a16="http://schemas.microsoft.com/office/drawing/2014/main" id="{6AE7CB21-9681-4E64-8D56-023C8FE7827B}"/>
              </a:ext>
            </a:extLst>
          </p:cNvPr>
          <p:cNvPicPr>
            <a:picLocks noChangeAspect="1"/>
          </p:cNvPicPr>
          <p:nvPr/>
        </p:nvPicPr>
        <p:blipFill>
          <a:blip r:embed="rId5"/>
          <a:stretch>
            <a:fillRect/>
          </a:stretch>
        </p:blipFill>
        <p:spPr>
          <a:xfrm>
            <a:off x="11204362" y="0"/>
            <a:ext cx="987638" cy="932769"/>
          </a:xfrm>
          <a:prstGeom prst="rect">
            <a:avLst/>
          </a:prstGeom>
        </p:spPr>
      </p:pic>
    </p:spTree>
    <p:extLst>
      <p:ext uri="{BB962C8B-B14F-4D97-AF65-F5344CB8AC3E}">
        <p14:creationId xmlns:p14="http://schemas.microsoft.com/office/powerpoint/2010/main" val="20267221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0E60076-67AE-49BD-9A92-61DC073538D9}"/>
              </a:ext>
            </a:extLst>
          </p:cNvPr>
          <p:cNvSpPr>
            <a:spLocks noGrp="1"/>
          </p:cNvSpPr>
          <p:nvPr>
            <p:ph type="title"/>
          </p:nvPr>
        </p:nvSpPr>
        <p:spPr/>
        <p:txBody>
          <a:bodyPr/>
          <a:lstStyle/>
          <a:p>
            <a:pPr algn="ctr"/>
            <a:r>
              <a:rPr lang="el-GR" sz="4300" b="1" dirty="0">
                <a:solidFill>
                  <a:srgbClr val="4472C4">
                    <a:lumMod val="75000"/>
                  </a:srgbClr>
                </a:solidFill>
                <a:ea typeface="+mj-lt"/>
                <a:cs typeface="Calibri Light" panose="020F0302020204030204"/>
              </a:rPr>
              <a:t>Συμπλήρωση αίτησης ΚΑ122</a:t>
            </a:r>
            <a:endParaRPr lang="el-GR" dirty="0"/>
          </a:p>
        </p:txBody>
      </p:sp>
      <p:pic>
        <p:nvPicPr>
          <p:cNvPr id="6" name="Εικόνα 5">
            <a:extLst>
              <a:ext uri="{FF2B5EF4-FFF2-40B4-BE49-F238E27FC236}">
                <a16:creationId xmlns:a16="http://schemas.microsoft.com/office/drawing/2014/main" id="{88FBBDEA-3F1B-4274-BC8D-D65C3C5BCCB1}"/>
              </a:ext>
            </a:extLst>
          </p:cNvPr>
          <p:cNvPicPr>
            <a:picLocks noChangeAspect="1"/>
          </p:cNvPicPr>
          <p:nvPr/>
        </p:nvPicPr>
        <p:blipFill>
          <a:blip r:embed="rId2"/>
          <a:stretch>
            <a:fillRect/>
          </a:stretch>
        </p:blipFill>
        <p:spPr>
          <a:xfrm>
            <a:off x="-128836" y="-134791"/>
            <a:ext cx="2469094" cy="999831"/>
          </a:xfrm>
          <a:prstGeom prst="rect">
            <a:avLst/>
          </a:prstGeom>
        </p:spPr>
      </p:pic>
      <p:pic>
        <p:nvPicPr>
          <p:cNvPr id="7" name="Εικόνα 6">
            <a:extLst>
              <a:ext uri="{FF2B5EF4-FFF2-40B4-BE49-F238E27FC236}">
                <a16:creationId xmlns:a16="http://schemas.microsoft.com/office/drawing/2014/main" id="{971DEE95-3DFE-44E3-B5C3-36E5C0F99D0B}"/>
              </a:ext>
            </a:extLst>
          </p:cNvPr>
          <p:cNvPicPr>
            <a:picLocks noChangeAspect="1"/>
          </p:cNvPicPr>
          <p:nvPr/>
        </p:nvPicPr>
        <p:blipFill>
          <a:blip r:embed="rId3"/>
          <a:stretch>
            <a:fillRect/>
          </a:stretch>
        </p:blipFill>
        <p:spPr>
          <a:xfrm>
            <a:off x="11162209" y="95137"/>
            <a:ext cx="987638" cy="932769"/>
          </a:xfrm>
          <a:prstGeom prst="rect">
            <a:avLst/>
          </a:prstGeom>
        </p:spPr>
      </p:pic>
      <p:pic>
        <p:nvPicPr>
          <p:cNvPr id="11" name="Εικόνα 10">
            <a:extLst>
              <a:ext uri="{FF2B5EF4-FFF2-40B4-BE49-F238E27FC236}">
                <a16:creationId xmlns:a16="http://schemas.microsoft.com/office/drawing/2014/main" id="{57984CA1-BFF4-43C9-BC01-3241E367EDF2}"/>
              </a:ext>
            </a:extLst>
          </p:cNvPr>
          <p:cNvPicPr>
            <a:picLocks noChangeAspect="1"/>
          </p:cNvPicPr>
          <p:nvPr/>
        </p:nvPicPr>
        <p:blipFill>
          <a:blip r:embed="rId4"/>
          <a:stretch>
            <a:fillRect/>
          </a:stretch>
        </p:blipFill>
        <p:spPr>
          <a:xfrm>
            <a:off x="136187" y="1651827"/>
            <a:ext cx="11877474" cy="4001721"/>
          </a:xfrm>
          <a:prstGeom prst="rect">
            <a:avLst/>
          </a:prstGeom>
        </p:spPr>
      </p:pic>
    </p:spTree>
    <p:extLst>
      <p:ext uri="{BB962C8B-B14F-4D97-AF65-F5344CB8AC3E}">
        <p14:creationId xmlns:p14="http://schemas.microsoft.com/office/powerpoint/2010/main" val="38857942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8EE936A-95C5-4E20-9EC3-3B0EF1A89293}"/>
              </a:ext>
            </a:extLst>
          </p:cNvPr>
          <p:cNvSpPr>
            <a:spLocks noGrp="1"/>
          </p:cNvSpPr>
          <p:nvPr>
            <p:ph type="title"/>
          </p:nvPr>
        </p:nvSpPr>
        <p:spPr/>
        <p:txBody>
          <a:bodyPr/>
          <a:lstStyle/>
          <a:p>
            <a:pPr algn="ctr"/>
            <a:r>
              <a:rPr lang="el-GR" sz="4300" b="1" dirty="0">
                <a:solidFill>
                  <a:srgbClr val="4472C4">
                    <a:lumMod val="75000"/>
                  </a:srgbClr>
                </a:solidFill>
                <a:ea typeface="+mj-lt"/>
                <a:cs typeface="Calibri Light" panose="020F0302020204030204"/>
              </a:rPr>
              <a:t>Συμπλήρωση αίτησης ΚΑ122</a:t>
            </a:r>
            <a:endParaRPr lang="el-GR" dirty="0"/>
          </a:p>
        </p:txBody>
      </p:sp>
      <p:pic>
        <p:nvPicPr>
          <p:cNvPr id="4" name="Θέση περιεχομένου 3">
            <a:extLst>
              <a:ext uri="{FF2B5EF4-FFF2-40B4-BE49-F238E27FC236}">
                <a16:creationId xmlns:a16="http://schemas.microsoft.com/office/drawing/2014/main" id="{7C9E75C7-0126-42AF-AF60-E70EFC075B29}"/>
              </a:ext>
            </a:extLst>
          </p:cNvPr>
          <p:cNvPicPr>
            <a:picLocks noGrp="1" noChangeAspect="1"/>
          </p:cNvPicPr>
          <p:nvPr>
            <p:ph idx="1"/>
          </p:nvPr>
        </p:nvPicPr>
        <p:blipFill>
          <a:blip r:embed="rId3"/>
          <a:stretch>
            <a:fillRect/>
          </a:stretch>
        </p:blipFill>
        <p:spPr>
          <a:xfrm>
            <a:off x="214919" y="1690688"/>
            <a:ext cx="11762162" cy="3769005"/>
          </a:xfrm>
          <a:prstGeom prst="rect">
            <a:avLst/>
          </a:prstGeom>
        </p:spPr>
      </p:pic>
      <p:pic>
        <p:nvPicPr>
          <p:cNvPr id="5" name="Εικόνα 4">
            <a:extLst>
              <a:ext uri="{FF2B5EF4-FFF2-40B4-BE49-F238E27FC236}">
                <a16:creationId xmlns:a16="http://schemas.microsoft.com/office/drawing/2014/main" id="{D3F684A1-3624-4D9B-9AB6-F14F9C86A9C5}"/>
              </a:ext>
            </a:extLst>
          </p:cNvPr>
          <p:cNvPicPr>
            <a:picLocks noChangeAspect="1"/>
          </p:cNvPicPr>
          <p:nvPr/>
        </p:nvPicPr>
        <p:blipFill>
          <a:blip r:embed="rId4"/>
          <a:stretch>
            <a:fillRect/>
          </a:stretch>
        </p:blipFill>
        <p:spPr>
          <a:xfrm>
            <a:off x="-187203" y="-134791"/>
            <a:ext cx="2469094" cy="999831"/>
          </a:xfrm>
          <a:prstGeom prst="rect">
            <a:avLst/>
          </a:prstGeom>
        </p:spPr>
      </p:pic>
      <p:pic>
        <p:nvPicPr>
          <p:cNvPr id="6" name="Εικόνα 5">
            <a:extLst>
              <a:ext uri="{FF2B5EF4-FFF2-40B4-BE49-F238E27FC236}">
                <a16:creationId xmlns:a16="http://schemas.microsoft.com/office/drawing/2014/main" id="{C601CF3D-298F-4F13-91DD-4441EAF8FEA9}"/>
              </a:ext>
            </a:extLst>
          </p:cNvPr>
          <p:cNvPicPr>
            <a:picLocks noChangeAspect="1"/>
          </p:cNvPicPr>
          <p:nvPr/>
        </p:nvPicPr>
        <p:blipFill>
          <a:blip r:embed="rId5"/>
          <a:stretch>
            <a:fillRect/>
          </a:stretch>
        </p:blipFill>
        <p:spPr>
          <a:xfrm>
            <a:off x="11095505" y="34047"/>
            <a:ext cx="987638" cy="932769"/>
          </a:xfrm>
          <a:prstGeom prst="rect">
            <a:avLst/>
          </a:prstGeom>
        </p:spPr>
      </p:pic>
      <p:sp>
        <p:nvSpPr>
          <p:cNvPr id="7" name="Ορθογώνιο 6">
            <a:extLst>
              <a:ext uri="{FF2B5EF4-FFF2-40B4-BE49-F238E27FC236}">
                <a16:creationId xmlns:a16="http://schemas.microsoft.com/office/drawing/2014/main" id="{8B03B817-8A69-4A34-9FD2-BE97FA6B78F4}"/>
              </a:ext>
            </a:extLst>
          </p:cNvPr>
          <p:cNvSpPr/>
          <p:nvPr/>
        </p:nvSpPr>
        <p:spPr>
          <a:xfrm>
            <a:off x="214919" y="2690335"/>
            <a:ext cx="11672281" cy="4062651"/>
          </a:xfrm>
          <a:prstGeom prst="rect">
            <a:avLst/>
          </a:prstGeom>
        </p:spPr>
        <p:txBody>
          <a:bodyPr wrap="square">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algn="ctr"/>
            <a:r>
              <a:rPr lang="el-GR" sz="2000" dirty="0">
                <a:solidFill>
                  <a:schemeClr val="accent1">
                    <a:lumMod val="50000"/>
                  </a:schemeClr>
                </a:solidFill>
              </a:rPr>
              <a:t>Αφότου εισαγάγετε το OID του φορέα σας, θα ενεργοποιηθεί το πεδίο εισαγωγής εμπλεκόμενων ατόμων (των υπευθύνων επικοινωνίας -καταχωρήστε τουλάχιστον δύο- και του </a:t>
            </a:r>
            <a:r>
              <a:rPr lang="el-GR" sz="2000" dirty="0" err="1">
                <a:solidFill>
                  <a:schemeClr val="accent1">
                    <a:lumMod val="50000"/>
                  </a:schemeClr>
                </a:solidFill>
              </a:rPr>
              <a:t>νομίμου</a:t>
            </a:r>
            <a:r>
              <a:rPr lang="el-GR" sz="2000" dirty="0">
                <a:solidFill>
                  <a:schemeClr val="accent1">
                    <a:lumMod val="50000"/>
                  </a:schemeClr>
                </a:solidFill>
              </a:rPr>
              <a:t> εκπροσώπου). Τα στοιχεία του </a:t>
            </a:r>
            <a:r>
              <a:rPr lang="el-GR" sz="2000" dirty="0" err="1">
                <a:solidFill>
                  <a:schemeClr val="accent1">
                    <a:lumMod val="50000"/>
                  </a:schemeClr>
                </a:solidFill>
              </a:rPr>
              <a:t>νομίμου</a:t>
            </a:r>
            <a:r>
              <a:rPr lang="el-GR" sz="2000" dirty="0">
                <a:solidFill>
                  <a:schemeClr val="accent1">
                    <a:lumMod val="50000"/>
                  </a:schemeClr>
                </a:solidFill>
              </a:rPr>
              <a:t> εκπροσώπου που θα εισαγάγετε, θα εμφανιστούν μετέπειτα στο έγγραφο </a:t>
            </a:r>
            <a:r>
              <a:rPr lang="el-GR" sz="2000" dirty="0" err="1">
                <a:solidFill>
                  <a:schemeClr val="accent1">
                    <a:lumMod val="50000"/>
                  </a:schemeClr>
                </a:solidFill>
              </a:rPr>
              <a:t>Declaration</a:t>
            </a:r>
            <a:r>
              <a:rPr lang="el-GR" sz="2000" dirty="0">
                <a:solidFill>
                  <a:schemeClr val="accent1">
                    <a:lumMod val="50000"/>
                  </a:schemeClr>
                </a:solidFill>
              </a:rPr>
              <a:t> of </a:t>
            </a:r>
            <a:r>
              <a:rPr lang="el-GR" sz="2000" dirty="0" err="1">
                <a:solidFill>
                  <a:schemeClr val="accent1">
                    <a:lumMod val="50000"/>
                  </a:schemeClr>
                </a:solidFill>
              </a:rPr>
              <a:t>Honour</a:t>
            </a:r>
            <a:r>
              <a:rPr lang="el-GR" sz="2000" dirty="0">
                <a:solidFill>
                  <a:schemeClr val="accent1">
                    <a:lumMod val="50000"/>
                  </a:schemeClr>
                </a:solidFill>
              </a:rPr>
              <a:t>. </a:t>
            </a:r>
          </a:p>
        </p:txBody>
      </p:sp>
    </p:spTree>
    <p:extLst>
      <p:ext uri="{BB962C8B-B14F-4D97-AF65-F5344CB8AC3E}">
        <p14:creationId xmlns:p14="http://schemas.microsoft.com/office/powerpoint/2010/main" val="33637786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ED90FCA-B73C-4D42-AD32-F7624575E73C}"/>
              </a:ext>
            </a:extLst>
          </p:cNvPr>
          <p:cNvSpPr>
            <a:spLocks noGrp="1"/>
          </p:cNvSpPr>
          <p:nvPr>
            <p:ph type="title"/>
          </p:nvPr>
        </p:nvSpPr>
        <p:spPr/>
        <p:txBody>
          <a:bodyPr>
            <a:normAutofit/>
          </a:bodyPr>
          <a:lstStyle/>
          <a:p>
            <a:pPr algn="ctr"/>
            <a:r>
              <a:rPr lang="el-GR" sz="4000" b="1" dirty="0">
                <a:solidFill>
                  <a:schemeClr val="accent5">
                    <a:lumMod val="50000"/>
                  </a:schemeClr>
                </a:solidFill>
                <a:latin typeface="+mn-lt"/>
              </a:rPr>
              <a:t>Υποστηρικτικοί Οργανισμοί</a:t>
            </a:r>
          </a:p>
        </p:txBody>
      </p:sp>
      <p:sp>
        <p:nvSpPr>
          <p:cNvPr id="3" name="Θέση περιεχομένου 2">
            <a:extLst>
              <a:ext uri="{FF2B5EF4-FFF2-40B4-BE49-F238E27FC236}">
                <a16:creationId xmlns:a16="http://schemas.microsoft.com/office/drawing/2014/main" id="{94FF9F3F-47B7-410F-A611-747211463D71}"/>
              </a:ext>
            </a:extLst>
          </p:cNvPr>
          <p:cNvSpPr>
            <a:spLocks noGrp="1"/>
          </p:cNvSpPr>
          <p:nvPr>
            <p:ph idx="1"/>
          </p:nvPr>
        </p:nvSpPr>
        <p:spPr/>
        <p:txBody>
          <a:bodyPr>
            <a:noAutofit/>
          </a:bodyPr>
          <a:lstStyle/>
          <a:p>
            <a:pPr algn="just"/>
            <a:r>
              <a:rPr lang="el-GR" sz="2200" dirty="0">
                <a:solidFill>
                  <a:schemeClr val="accent5">
                    <a:lumMod val="50000"/>
                  </a:schemeClr>
                </a:solidFill>
              </a:rPr>
              <a:t>Κάθε οργανισμός (ή άλλη οντότητα εκτός του δικαιούχου) που βοηθά τον δικαιούχο με συγκεκριμένα καθήκοντα υλοποίησης σε </a:t>
            </a:r>
            <a:r>
              <a:rPr lang="el-GR" sz="2200" u="sng" dirty="0">
                <a:solidFill>
                  <a:schemeClr val="accent5">
                    <a:lumMod val="50000"/>
                  </a:schemeClr>
                </a:solidFill>
              </a:rPr>
              <a:t>αμειβόμενη ή μη αμειβόμενη βάση</a:t>
            </a:r>
            <a:r>
              <a:rPr lang="el-GR" sz="2200" dirty="0">
                <a:solidFill>
                  <a:schemeClr val="accent5">
                    <a:lumMod val="50000"/>
                  </a:schemeClr>
                </a:solidFill>
              </a:rPr>
              <a:t>. </a:t>
            </a:r>
          </a:p>
          <a:p>
            <a:pPr algn="just"/>
            <a:r>
              <a:rPr lang="el-GR" sz="2200" dirty="0">
                <a:solidFill>
                  <a:schemeClr val="accent5">
                    <a:lumMod val="50000"/>
                  </a:schemeClr>
                </a:solidFill>
              </a:rPr>
              <a:t>Παροχή συμβουλών, βοήθειας ή υπηρεσιών στις </a:t>
            </a:r>
            <a:r>
              <a:rPr lang="el-GR" sz="2200" u="sng" dirty="0">
                <a:solidFill>
                  <a:schemeClr val="accent5">
                    <a:lumMod val="50000"/>
                  </a:schemeClr>
                </a:solidFill>
              </a:rPr>
              <a:t>πρακτικές πτυχές της υλοποίησης </a:t>
            </a:r>
            <a:r>
              <a:rPr lang="el-GR" sz="2200" dirty="0">
                <a:solidFill>
                  <a:schemeClr val="accent5">
                    <a:lumMod val="50000"/>
                  </a:schemeClr>
                </a:solidFill>
              </a:rPr>
              <a:t>του έργου</a:t>
            </a:r>
            <a:r>
              <a:rPr lang="en-US" sz="2200" dirty="0">
                <a:solidFill>
                  <a:schemeClr val="accent5">
                    <a:lumMod val="50000"/>
                  </a:schemeClr>
                </a:solidFill>
              </a:rPr>
              <a:t>.</a:t>
            </a:r>
            <a:endParaRPr lang="el-GR" sz="2200" dirty="0">
              <a:solidFill>
                <a:schemeClr val="accent5">
                  <a:lumMod val="50000"/>
                </a:schemeClr>
              </a:solidFill>
            </a:endParaRPr>
          </a:p>
          <a:p>
            <a:pPr algn="just"/>
            <a:r>
              <a:rPr lang="el-GR" sz="2200" dirty="0">
                <a:solidFill>
                  <a:schemeClr val="accent5">
                    <a:lumMod val="50000"/>
                  </a:schemeClr>
                </a:solidFill>
              </a:rPr>
              <a:t>Προσοχή</a:t>
            </a:r>
            <a:r>
              <a:rPr lang="en-US" sz="2200" dirty="0">
                <a:solidFill>
                  <a:schemeClr val="accent5">
                    <a:lumMod val="50000"/>
                  </a:schemeClr>
                </a:solidFill>
              </a:rPr>
              <a:t>: </a:t>
            </a:r>
            <a:r>
              <a:rPr lang="el-GR" sz="2200" dirty="0">
                <a:solidFill>
                  <a:schemeClr val="accent5">
                    <a:lumMod val="50000"/>
                  </a:schemeClr>
                </a:solidFill>
              </a:rPr>
              <a:t>Οι δικαιούχοι οργανισμοί διατηρούν πάντα τον έλεγχο του σχεδίου και δεν επιτρέπουν την παρείσφρηση κανενός στα «</a:t>
            </a:r>
            <a:r>
              <a:rPr lang="el-GR" sz="2200" u="sng" dirty="0">
                <a:solidFill>
                  <a:schemeClr val="accent5">
                    <a:lumMod val="50000"/>
                  </a:schemeClr>
                </a:solidFill>
              </a:rPr>
              <a:t>βασικά τους καθήκοντα»</a:t>
            </a:r>
            <a:r>
              <a:rPr lang="en-US" sz="2200" dirty="0">
                <a:solidFill>
                  <a:schemeClr val="accent5">
                    <a:lumMod val="50000"/>
                  </a:schemeClr>
                </a:solidFill>
              </a:rPr>
              <a:t>:</a:t>
            </a:r>
            <a:endParaRPr lang="el-GR" sz="2200" dirty="0">
              <a:solidFill>
                <a:schemeClr val="accent5">
                  <a:lumMod val="50000"/>
                </a:schemeClr>
              </a:solidFill>
            </a:endParaRPr>
          </a:p>
          <a:p>
            <a:pPr algn="just">
              <a:buFontTx/>
              <a:buChar char="-"/>
            </a:pPr>
            <a:r>
              <a:rPr lang="el-GR" sz="2200" dirty="0">
                <a:solidFill>
                  <a:schemeClr val="accent5">
                    <a:lumMod val="50000"/>
                  </a:schemeClr>
                </a:solidFill>
              </a:rPr>
              <a:t>οικονομική διαχείριση</a:t>
            </a:r>
          </a:p>
          <a:p>
            <a:pPr algn="just">
              <a:buFontTx/>
              <a:buChar char="-"/>
            </a:pPr>
            <a:r>
              <a:rPr lang="el-GR" sz="2200" dirty="0">
                <a:solidFill>
                  <a:schemeClr val="accent5">
                    <a:lumMod val="50000"/>
                  </a:schemeClr>
                </a:solidFill>
              </a:rPr>
              <a:t>επικοινωνία με την ΕΜ</a:t>
            </a:r>
          </a:p>
          <a:p>
            <a:pPr algn="just">
              <a:buFontTx/>
              <a:buChar char="-"/>
            </a:pPr>
            <a:r>
              <a:rPr lang="el-GR" sz="2200" dirty="0">
                <a:solidFill>
                  <a:schemeClr val="accent5">
                    <a:lumMod val="50000"/>
                  </a:schemeClr>
                </a:solidFill>
              </a:rPr>
              <a:t>υποβολή εκθέσεων</a:t>
            </a:r>
          </a:p>
          <a:p>
            <a:pPr algn="just">
              <a:buFontTx/>
              <a:buChar char="-"/>
            </a:pPr>
            <a:r>
              <a:rPr lang="el-GR" sz="2200" dirty="0">
                <a:solidFill>
                  <a:schemeClr val="accent5">
                    <a:lumMod val="50000"/>
                  </a:schemeClr>
                </a:solidFill>
              </a:rPr>
              <a:t>αποφάσεις που αφορούν το περιεχόμενο, την ποιότητα και τα αποτελέσματα των δραστηριοτήτων</a:t>
            </a:r>
          </a:p>
        </p:txBody>
      </p:sp>
      <p:pic>
        <p:nvPicPr>
          <p:cNvPr id="4" name="Εικόνα 3">
            <a:extLst>
              <a:ext uri="{FF2B5EF4-FFF2-40B4-BE49-F238E27FC236}">
                <a16:creationId xmlns:a16="http://schemas.microsoft.com/office/drawing/2014/main" id="{AF94ADA3-0A90-4F89-98B0-259A5E5B093D}"/>
              </a:ext>
            </a:extLst>
          </p:cNvPr>
          <p:cNvPicPr>
            <a:picLocks noChangeAspect="1"/>
          </p:cNvPicPr>
          <p:nvPr/>
        </p:nvPicPr>
        <p:blipFill>
          <a:blip r:embed="rId3"/>
          <a:stretch>
            <a:fillRect/>
          </a:stretch>
        </p:blipFill>
        <p:spPr>
          <a:xfrm>
            <a:off x="-121094" y="-134791"/>
            <a:ext cx="2469094" cy="999831"/>
          </a:xfrm>
          <a:prstGeom prst="rect">
            <a:avLst/>
          </a:prstGeom>
        </p:spPr>
      </p:pic>
      <p:pic>
        <p:nvPicPr>
          <p:cNvPr id="5" name="Εικόνα 4">
            <a:extLst>
              <a:ext uri="{FF2B5EF4-FFF2-40B4-BE49-F238E27FC236}">
                <a16:creationId xmlns:a16="http://schemas.microsoft.com/office/drawing/2014/main" id="{0F9E3431-4377-4C5A-8C2D-C427FD1DC400}"/>
              </a:ext>
            </a:extLst>
          </p:cNvPr>
          <p:cNvPicPr>
            <a:picLocks noChangeAspect="1"/>
          </p:cNvPicPr>
          <p:nvPr/>
        </p:nvPicPr>
        <p:blipFill>
          <a:blip r:embed="rId4"/>
          <a:stretch>
            <a:fillRect/>
          </a:stretch>
        </p:blipFill>
        <p:spPr>
          <a:xfrm>
            <a:off x="11116573" y="95137"/>
            <a:ext cx="987638" cy="932769"/>
          </a:xfrm>
          <a:prstGeom prst="rect">
            <a:avLst/>
          </a:prstGeom>
        </p:spPr>
      </p:pic>
    </p:spTree>
    <p:extLst>
      <p:ext uri="{BB962C8B-B14F-4D97-AF65-F5344CB8AC3E}">
        <p14:creationId xmlns:p14="http://schemas.microsoft.com/office/powerpoint/2010/main" val="26058086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ED90FCA-B73C-4D42-AD32-F7624575E73C}"/>
              </a:ext>
            </a:extLst>
          </p:cNvPr>
          <p:cNvSpPr>
            <a:spLocks noGrp="1"/>
          </p:cNvSpPr>
          <p:nvPr>
            <p:ph type="title"/>
          </p:nvPr>
        </p:nvSpPr>
        <p:spPr>
          <a:xfrm>
            <a:off x="838200" y="597159"/>
            <a:ext cx="10515600" cy="1379786"/>
          </a:xfrm>
        </p:spPr>
        <p:txBody>
          <a:bodyPr>
            <a:normAutofit/>
          </a:bodyPr>
          <a:lstStyle/>
          <a:p>
            <a:pPr algn="ctr"/>
            <a:r>
              <a:rPr lang="el-GR" sz="3200" b="1" dirty="0">
                <a:solidFill>
                  <a:schemeClr val="accent5">
                    <a:lumMod val="50000"/>
                  </a:schemeClr>
                </a:solidFill>
                <a:latin typeface="+mn-lt"/>
              </a:rPr>
              <a:t>Πρέπει να συνεργαστείτε με κάποιον </a:t>
            </a:r>
            <a:br>
              <a:rPr lang="el-GR" sz="3200" b="1" dirty="0">
                <a:solidFill>
                  <a:schemeClr val="accent5">
                    <a:lumMod val="50000"/>
                  </a:schemeClr>
                </a:solidFill>
                <a:latin typeface="+mn-lt"/>
              </a:rPr>
            </a:br>
            <a:r>
              <a:rPr lang="el-GR" sz="3200" b="1" dirty="0">
                <a:solidFill>
                  <a:schemeClr val="accent5">
                    <a:lumMod val="50000"/>
                  </a:schemeClr>
                </a:solidFill>
                <a:latin typeface="+mn-lt"/>
              </a:rPr>
              <a:t>Υποστηρικτικό Οργανισμό;</a:t>
            </a:r>
          </a:p>
        </p:txBody>
      </p:sp>
      <p:sp>
        <p:nvSpPr>
          <p:cNvPr id="3" name="Θέση περιεχομένου 2">
            <a:extLst>
              <a:ext uri="{FF2B5EF4-FFF2-40B4-BE49-F238E27FC236}">
                <a16:creationId xmlns:a16="http://schemas.microsoft.com/office/drawing/2014/main" id="{94FF9F3F-47B7-410F-A611-747211463D71}"/>
              </a:ext>
            </a:extLst>
          </p:cNvPr>
          <p:cNvSpPr>
            <a:spLocks noGrp="1"/>
          </p:cNvSpPr>
          <p:nvPr>
            <p:ph idx="1"/>
          </p:nvPr>
        </p:nvSpPr>
        <p:spPr>
          <a:xfrm>
            <a:off x="838200" y="1976945"/>
            <a:ext cx="10515600" cy="4351338"/>
          </a:xfrm>
        </p:spPr>
        <p:txBody>
          <a:bodyPr>
            <a:noAutofit/>
          </a:bodyPr>
          <a:lstStyle/>
          <a:p>
            <a:pPr algn="just"/>
            <a:r>
              <a:rPr lang="el-GR" sz="2200" dirty="0">
                <a:solidFill>
                  <a:schemeClr val="accent5">
                    <a:lumMod val="50000"/>
                  </a:schemeClr>
                </a:solidFill>
              </a:rPr>
              <a:t>Εάν χρειάζεστε βοήθεια για την κατανόηση των κανόνων του προγράμματος -&gt; ΕΜ</a:t>
            </a:r>
          </a:p>
          <a:p>
            <a:pPr algn="just"/>
            <a:r>
              <a:rPr lang="el-GR" sz="2200" dirty="0">
                <a:solidFill>
                  <a:schemeClr val="accent5">
                    <a:lumMod val="50000"/>
                  </a:schemeClr>
                </a:solidFill>
              </a:rPr>
              <a:t>Εάν αναζητάτε μάλλον άτυπες, πρακτικές συμβουλές -&gt; συναδέλφους – ΕΜ για αναζήτηση ευκαιριών συνάντησης με άλλους δικαιούχους του Erasmus+ κατά τη διάρκεια σεμιναρίων και εργαστηρίων</a:t>
            </a:r>
          </a:p>
          <a:p>
            <a:pPr algn="just"/>
            <a:r>
              <a:rPr lang="el-GR" sz="2200" dirty="0">
                <a:solidFill>
                  <a:schemeClr val="accent5">
                    <a:lumMod val="50000"/>
                  </a:schemeClr>
                </a:solidFill>
              </a:rPr>
              <a:t>Εάν σας καταβάλλει ο αριθμός ή η δυσκολία των εργασιών, τότε θα πρέπει να σκεφτείτε να μειώσετε τις φιλοδοξίες σας, τουλάχιστον προσωρινά. </a:t>
            </a:r>
          </a:p>
          <a:p>
            <a:pPr marL="265113" indent="0" algn="just">
              <a:buNone/>
            </a:pPr>
            <a:r>
              <a:rPr lang="el-GR" sz="2200" dirty="0">
                <a:solidFill>
                  <a:schemeClr val="accent5">
                    <a:lumMod val="50000"/>
                  </a:schemeClr>
                </a:solidFill>
              </a:rPr>
              <a:t>Η επιτυχία στο Erasmus+ δεν μετριέται με τον αριθμό των δραστηριοτήτων που μπορείτε να οργανώσετε. </a:t>
            </a:r>
          </a:p>
          <a:p>
            <a:pPr marL="265113" indent="0" algn="just">
              <a:buNone/>
            </a:pPr>
            <a:r>
              <a:rPr lang="el-GR" sz="2200" dirty="0">
                <a:solidFill>
                  <a:schemeClr val="accent5">
                    <a:lumMod val="50000"/>
                  </a:schemeClr>
                </a:solidFill>
              </a:rPr>
              <a:t>Η </a:t>
            </a:r>
            <a:r>
              <a:rPr lang="el-GR" sz="2200" b="1" dirty="0">
                <a:solidFill>
                  <a:schemeClr val="accent5">
                    <a:lumMod val="50000"/>
                  </a:schemeClr>
                </a:solidFill>
              </a:rPr>
              <a:t>θεσμική ανάπτυξη </a:t>
            </a:r>
            <a:r>
              <a:rPr lang="el-GR" sz="2200" dirty="0">
                <a:solidFill>
                  <a:schemeClr val="accent5">
                    <a:lumMod val="50000"/>
                  </a:schemeClr>
                </a:solidFill>
              </a:rPr>
              <a:t>είναι αυτό που πραγματικά έχει σημασία, οπότε αφιερώνοντας περισσότερο χρόνο για να εστιάσετε στην ποιότητα και όχι στην ποσότητα, θα βελτιώσετε τις πιθανότητες επιτυχίας σας </a:t>
            </a:r>
            <a:r>
              <a:rPr lang="en-US" sz="2200" dirty="0">
                <a:solidFill>
                  <a:schemeClr val="accent5">
                    <a:lumMod val="50000"/>
                  </a:schemeClr>
                </a:solidFill>
                <a:sym typeface="Wingdings" panose="05000000000000000000" pitchFamily="2" charset="2"/>
              </a:rPr>
              <a:t></a:t>
            </a:r>
            <a:endParaRPr lang="el-GR" sz="2200" dirty="0">
              <a:solidFill>
                <a:schemeClr val="accent5">
                  <a:lumMod val="50000"/>
                </a:schemeClr>
              </a:solidFill>
            </a:endParaRPr>
          </a:p>
        </p:txBody>
      </p:sp>
      <p:pic>
        <p:nvPicPr>
          <p:cNvPr id="4" name="Εικόνα 3">
            <a:extLst>
              <a:ext uri="{FF2B5EF4-FFF2-40B4-BE49-F238E27FC236}">
                <a16:creationId xmlns:a16="http://schemas.microsoft.com/office/drawing/2014/main" id="{D79C1C98-4C5E-427A-8322-CC4847BB246E}"/>
              </a:ext>
            </a:extLst>
          </p:cNvPr>
          <p:cNvPicPr>
            <a:picLocks noChangeAspect="1"/>
          </p:cNvPicPr>
          <p:nvPr/>
        </p:nvPicPr>
        <p:blipFill>
          <a:blip r:embed="rId2"/>
          <a:stretch>
            <a:fillRect/>
          </a:stretch>
        </p:blipFill>
        <p:spPr>
          <a:xfrm>
            <a:off x="-167747" y="-134791"/>
            <a:ext cx="2469094" cy="999831"/>
          </a:xfrm>
          <a:prstGeom prst="rect">
            <a:avLst/>
          </a:prstGeom>
        </p:spPr>
      </p:pic>
      <p:pic>
        <p:nvPicPr>
          <p:cNvPr id="5" name="Εικόνα 4">
            <a:extLst>
              <a:ext uri="{FF2B5EF4-FFF2-40B4-BE49-F238E27FC236}">
                <a16:creationId xmlns:a16="http://schemas.microsoft.com/office/drawing/2014/main" id="{92A506C3-8C12-4C8F-9D4D-960B56A25914}"/>
              </a:ext>
            </a:extLst>
          </p:cNvPr>
          <p:cNvPicPr>
            <a:picLocks noChangeAspect="1"/>
          </p:cNvPicPr>
          <p:nvPr/>
        </p:nvPicPr>
        <p:blipFill>
          <a:blip r:embed="rId3"/>
          <a:stretch>
            <a:fillRect/>
          </a:stretch>
        </p:blipFill>
        <p:spPr>
          <a:xfrm>
            <a:off x="11204362" y="95137"/>
            <a:ext cx="987638" cy="932769"/>
          </a:xfrm>
          <a:prstGeom prst="rect">
            <a:avLst/>
          </a:prstGeom>
        </p:spPr>
      </p:pic>
    </p:spTree>
    <p:extLst>
      <p:ext uri="{BB962C8B-B14F-4D97-AF65-F5344CB8AC3E}">
        <p14:creationId xmlns:p14="http://schemas.microsoft.com/office/powerpoint/2010/main" val="36142477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A0F9F80-4529-4E9F-81E1-FC2199BAC027}"/>
              </a:ext>
            </a:extLst>
          </p:cNvPr>
          <p:cNvSpPr>
            <a:spLocks noGrp="1"/>
          </p:cNvSpPr>
          <p:nvPr>
            <p:ph type="title"/>
          </p:nvPr>
        </p:nvSpPr>
        <p:spPr>
          <a:xfrm>
            <a:off x="838200" y="365125"/>
            <a:ext cx="10515600" cy="624776"/>
          </a:xfrm>
        </p:spPr>
        <p:txBody>
          <a:bodyPr>
            <a:normAutofit fontScale="90000"/>
          </a:bodyPr>
          <a:lstStyle/>
          <a:p>
            <a:pPr algn="ctr"/>
            <a:r>
              <a:rPr lang="el-GR" sz="4800" b="1" dirty="0">
                <a:solidFill>
                  <a:srgbClr val="4472C4">
                    <a:lumMod val="75000"/>
                  </a:srgbClr>
                </a:solidFill>
                <a:ea typeface="+mj-lt"/>
                <a:cs typeface="Calibri Light" panose="020F0302020204030204"/>
              </a:rPr>
              <a:t>Συμπλήρωση αίτησης ΚΑ122</a:t>
            </a:r>
            <a:endParaRPr lang="el-GR" dirty="0"/>
          </a:p>
        </p:txBody>
      </p:sp>
      <p:sp>
        <p:nvSpPr>
          <p:cNvPr id="11" name="Θέση περιεχομένου 10">
            <a:extLst>
              <a:ext uri="{FF2B5EF4-FFF2-40B4-BE49-F238E27FC236}">
                <a16:creationId xmlns:a16="http://schemas.microsoft.com/office/drawing/2014/main" id="{20AA23F3-DB50-494B-B58F-31BABF7EE939}"/>
              </a:ext>
            </a:extLst>
          </p:cNvPr>
          <p:cNvSpPr>
            <a:spLocks noGrp="1"/>
          </p:cNvSpPr>
          <p:nvPr>
            <p:ph idx="1"/>
          </p:nvPr>
        </p:nvSpPr>
        <p:spPr>
          <a:xfrm>
            <a:off x="98323" y="4243746"/>
            <a:ext cx="11995354" cy="2614254"/>
          </a:xfrm>
        </p:spPr>
        <p:txBody>
          <a:bodyPr>
            <a:normAutofit fontScale="55000" lnSpcReduction="20000"/>
          </a:bodyPr>
          <a:lstStyle/>
          <a:p>
            <a:endParaRPr lang="el-GR" dirty="0"/>
          </a:p>
          <a:p>
            <a:endParaRPr lang="el-GR" dirty="0"/>
          </a:p>
          <a:p>
            <a:endParaRPr lang="el-GR" dirty="0"/>
          </a:p>
          <a:p>
            <a:pPr marL="0" indent="0">
              <a:buNone/>
            </a:pPr>
            <a:endParaRPr lang="el-GR" dirty="0"/>
          </a:p>
          <a:p>
            <a:pPr marL="0" indent="0">
              <a:buNone/>
            </a:pPr>
            <a:endParaRPr lang="el-GR" sz="2600" dirty="0"/>
          </a:p>
          <a:p>
            <a:pPr marL="0" indent="0" algn="ctr">
              <a:buNone/>
            </a:pPr>
            <a:r>
              <a:rPr lang="el-GR" sz="3800" dirty="0">
                <a:solidFill>
                  <a:schemeClr val="accent1">
                    <a:lumMod val="50000"/>
                  </a:schemeClr>
                </a:solidFill>
              </a:rPr>
              <a:t>Η αναφορά του φορέα υποδοχής είναι προαιρετική αλλά συνιστάται εάν θέλετε να δώσετε περισσότερο βάθος και περιεχόμενο στην αίτησή σας. Εάν έχετε επιλέξει ήδη φορέα υποδοχής, αιτιολογήστε γιατί επιλέξατε τον συγκεκριμένο φορέα. Εάν δεν έχετε βρει ακόμα φορέα υποδοχής, περιγράψτε τις ενέργειες που θα πραγματοποιήσετε για να βρείτε.</a:t>
            </a:r>
          </a:p>
          <a:p>
            <a:endParaRPr lang="el-GR" dirty="0"/>
          </a:p>
        </p:txBody>
      </p:sp>
      <p:pic>
        <p:nvPicPr>
          <p:cNvPr id="7" name="Εικόνα 6">
            <a:extLst>
              <a:ext uri="{FF2B5EF4-FFF2-40B4-BE49-F238E27FC236}">
                <a16:creationId xmlns:a16="http://schemas.microsoft.com/office/drawing/2014/main" id="{446AC0C8-A2DC-4C4B-AB85-A7AC1668C6CB}"/>
              </a:ext>
            </a:extLst>
          </p:cNvPr>
          <p:cNvPicPr>
            <a:picLocks noChangeAspect="1"/>
          </p:cNvPicPr>
          <p:nvPr/>
        </p:nvPicPr>
        <p:blipFill>
          <a:blip r:embed="rId4"/>
          <a:stretch>
            <a:fillRect/>
          </a:stretch>
        </p:blipFill>
        <p:spPr>
          <a:xfrm>
            <a:off x="-180330" y="-169327"/>
            <a:ext cx="2469094" cy="999831"/>
          </a:xfrm>
          <a:prstGeom prst="rect">
            <a:avLst/>
          </a:prstGeom>
        </p:spPr>
      </p:pic>
      <p:pic>
        <p:nvPicPr>
          <p:cNvPr id="8" name="Εικόνα 7">
            <a:extLst>
              <a:ext uri="{FF2B5EF4-FFF2-40B4-BE49-F238E27FC236}">
                <a16:creationId xmlns:a16="http://schemas.microsoft.com/office/drawing/2014/main" id="{1B942111-E75C-4A66-ADA0-2BED8B6C65C1}"/>
              </a:ext>
            </a:extLst>
          </p:cNvPr>
          <p:cNvPicPr>
            <a:picLocks noChangeAspect="1"/>
          </p:cNvPicPr>
          <p:nvPr/>
        </p:nvPicPr>
        <p:blipFill>
          <a:blip r:embed="rId5"/>
          <a:stretch>
            <a:fillRect/>
          </a:stretch>
        </p:blipFill>
        <p:spPr>
          <a:xfrm>
            <a:off x="11191242" y="0"/>
            <a:ext cx="987638" cy="932769"/>
          </a:xfrm>
          <a:prstGeom prst="rect">
            <a:avLst/>
          </a:prstGeom>
        </p:spPr>
      </p:pic>
      <p:pic>
        <p:nvPicPr>
          <p:cNvPr id="13" name="Εικόνα 12">
            <a:extLst>
              <a:ext uri="{FF2B5EF4-FFF2-40B4-BE49-F238E27FC236}">
                <a16:creationId xmlns:a16="http://schemas.microsoft.com/office/drawing/2014/main" id="{D543B478-F2ED-44E0-9D91-715F172E80DD}"/>
              </a:ext>
            </a:extLst>
          </p:cNvPr>
          <p:cNvPicPr>
            <a:picLocks noChangeAspect="1"/>
          </p:cNvPicPr>
          <p:nvPr/>
        </p:nvPicPr>
        <p:blipFill>
          <a:blip r:embed="rId6"/>
          <a:stretch>
            <a:fillRect/>
          </a:stretch>
        </p:blipFill>
        <p:spPr>
          <a:xfrm>
            <a:off x="42601" y="989901"/>
            <a:ext cx="12106797" cy="4625735"/>
          </a:xfrm>
          <a:prstGeom prst="rect">
            <a:avLst/>
          </a:prstGeom>
        </p:spPr>
      </p:pic>
    </p:spTree>
    <p:extLst>
      <p:ext uri="{BB962C8B-B14F-4D97-AF65-F5344CB8AC3E}">
        <p14:creationId xmlns:p14="http://schemas.microsoft.com/office/powerpoint/2010/main" val="947831580"/>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A0F9F80-4529-4E9F-81E1-FC2199BAC027}"/>
              </a:ext>
            </a:extLst>
          </p:cNvPr>
          <p:cNvSpPr>
            <a:spLocks noGrp="1"/>
          </p:cNvSpPr>
          <p:nvPr>
            <p:ph type="title"/>
          </p:nvPr>
        </p:nvSpPr>
        <p:spPr>
          <a:xfrm>
            <a:off x="838200" y="365125"/>
            <a:ext cx="10515600" cy="624776"/>
          </a:xfrm>
        </p:spPr>
        <p:txBody>
          <a:bodyPr>
            <a:normAutofit fontScale="90000"/>
          </a:bodyPr>
          <a:lstStyle/>
          <a:p>
            <a:pPr algn="ctr"/>
            <a:r>
              <a:rPr lang="el-GR" sz="4800" b="1" dirty="0">
                <a:solidFill>
                  <a:srgbClr val="4472C4">
                    <a:lumMod val="75000"/>
                  </a:srgbClr>
                </a:solidFill>
                <a:ea typeface="+mj-lt"/>
                <a:cs typeface="Calibri Light" panose="020F0302020204030204"/>
              </a:rPr>
              <a:t>Συμπλήρωση αίτησης ΚΑ122</a:t>
            </a:r>
            <a:endParaRPr lang="el-GR" dirty="0"/>
          </a:p>
        </p:txBody>
      </p:sp>
      <p:pic>
        <p:nvPicPr>
          <p:cNvPr id="7" name="Εικόνα 6">
            <a:extLst>
              <a:ext uri="{FF2B5EF4-FFF2-40B4-BE49-F238E27FC236}">
                <a16:creationId xmlns:a16="http://schemas.microsoft.com/office/drawing/2014/main" id="{446AC0C8-A2DC-4C4B-AB85-A7AC1668C6CB}"/>
              </a:ext>
            </a:extLst>
          </p:cNvPr>
          <p:cNvPicPr>
            <a:picLocks noChangeAspect="1"/>
          </p:cNvPicPr>
          <p:nvPr/>
        </p:nvPicPr>
        <p:blipFill>
          <a:blip r:embed="rId3"/>
          <a:stretch>
            <a:fillRect/>
          </a:stretch>
        </p:blipFill>
        <p:spPr>
          <a:xfrm>
            <a:off x="-180330" y="-169327"/>
            <a:ext cx="2469094" cy="999831"/>
          </a:xfrm>
          <a:prstGeom prst="rect">
            <a:avLst/>
          </a:prstGeom>
        </p:spPr>
      </p:pic>
      <p:pic>
        <p:nvPicPr>
          <p:cNvPr id="8" name="Εικόνα 7">
            <a:extLst>
              <a:ext uri="{FF2B5EF4-FFF2-40B4-BE49-F238E27FC236}">
                <a16:creationId xmlns:a16="http://schemas.microsoft.com/office/drawing/2014/main" id="{1B942111-E75C-4A66-ADA0-2BED8B6C65C1}"/>
              </a:ext>
            </a:extLst>
          </p:cNvPr>
          <p:cNvPicPr>
            <a:picLocks noChangeAspect="1"/>
          </p:cNvPicPr>
          <p:nvPr/>
        </p:nvPicPr>
        <p:blipFill>
          <a:blip r:embed="rId4"/>
          <a:stretch>
            <a:fillRect/>
          </a:stretch>
        </p:blipFill>
        <p:spPr>
          <a:xfrm>
            <a:off x="11191242" y="0"/>
            <a:ext cx="987638" cy="932769"/>
          </a:xfrm>
          <a:prstGeom prst="rect">
            <a:avLst/>
          </a:prstGeom>
        </p:spPr>
      </p:pic>
      <p:sp>
        <p:nvSpPr>
          <p:cNvPr id="9" name="Θέση υποσέλιδου 8">
            <a:extLst>
              <a:ext uri="{FF2B5EF4-FFF2-40B4-BE49-F238E27FC236}">
                <a16:creationId xmlns:a16="http://schemas.microsoft.com/office/drawing/2014/main" id="{518A947B-8336-4FBE-A7E9-23B94FB758D8}"/>
              </a:ext>
            </a:extLst>
          </p:cNvPr>
          <p:cNvSpPr>
            <a:spLocks noGrp="1"/>
          </p:cNvSpPr>
          <p:nvPr>
            <p:ph type="ftr" sz="quarter" idx="11"/>
          </p:nvPr>
        </p:nvSpPr>
        <p:spPr>
          <a:xfrm>
            <a:off x="186612" y="5633257"/>
            <a:ext cx="11924524" cy="1327931"/>
          </a:xfrm>
        </p:spPr>
        <p:txBody>
          <a:bodyPr/>
          <a:lstStyle/>
          <a:p>
            <a:pPr>
              <a:defRPr/>
            </a:pPr>
            <a:r>
              <a:rPr lang="el-GR" sz="1800" dirty="0" err="1">
                <a:solidFill>
                  <a:schemeClr val="accent1">
                    <a:lumMod val="50000"/>
                  </a:schemeClr>
                </a:solidFill>
              </a:rPr>
              <a:t>Τip</a:t>
            </a:r>
            <a:r>
              <a:rPr lang="el-GR" sz="1800" dirty="0">
                <a:solidFill>
                  <a:schemeClr val="accent1">
                    <a:lumMod val="50000"/>
                  </a:schemeClr>
                </a:solidFill>
              </a:rPr>
              <a:t>! Δώστε έμφαση στη συνάφεια του οργανισμού σας (ή συγκεκριμένων τομέων ή δραστηριοτήτων του οργανισμού σας) με τις προτεραιότητες του τομέα και της δράσης στην οποία υποβάλετε αίτηση </a:t>
            </a:r>
          </a:p>
          <a:p>
            <a:pPr>
              <a:defRPr/>
            </a:pPr>
            <a:r>
              <a:rPr lang="el-GR" sz="1800" dirty="0">
                <a:solidFill>
                  <a:schemeClr val="accent1">
                    <a:lumMod val="50000"/>
                  </a:schemeClr>
                </a:solidFill>
              </a:rPr>
              <a:t>Τ</a:t>
            </a:r>
            <a:r>
              <a:rPr lang="en-US" sz="1800" dirty="0" err="1">
                <a:solidFill>
                  <a:schemeClr val="accent1">
                    <a:lumMod val="50000"/>
                  </a:schemeClr>
                </a:solidFill>
              </a:rPr>
              <a:t>ip</a:t>
            </a:r>
            <a:r>
              <a:rPr lang="en-US" sz="1800" dirty="0">
                <a:solidFill>
                  <a:schemeClr val="accent1">
                    <a:lumMod val="50000"/>
                  </a:schemeClr>
                </a:solidFill>
              </a:rPr>
              <a:t>! </a:t>
            </a:r>
            <a:r>
              <a:rPr lang="el-GR" sz="1800" dirty="0">
                <a:solidFill>
                  <a:schemeClr val="accent1">
                    <a:lumMod val="50000"/>
                  </a:schemeClr>
                </a:solidFill>
              </a:rPr>
              <a:t>Συνδέστε τα ιδιαίτερα χαρακτηριστικά του φορέα σας με την στοχοθέτηση</a:t>
            </a:r>
            <a:endParaRPr lang="en-US" sz="1800" dirty="0">
              <a:solidFill>
                <a:schemeClr val="accent1">
                  <a:lumMod val="50000"/>
                </a:schemeClr>
              </a:solidFill>
            </a:endParaRPr>
          </a:p>
          <a:p>
            <a:pPr>
              <a:defRPr/>
            </a:pPr>
            <a:endParaRPr lang="el-GR" sz="1400" dirty="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10" name="Εικόνα 9">
            <a:extLst>
              <a:ext uri="{FF2B5EF4-FFF2-40B4-BE49-F238E27FC236}">
                <a16:creationId xmlns:a16="http://schemas.microsoft.com/office/drawing/2014/main" id="{10BA0C78-8A79-4B52-BF9B-31B1D42EE489}"/>
              </a:ext>
            </a:extLst>
          </p:cNvPr>
          <p:cNvPicPr>
            <a:picLocks noChangeAspect="1"/>
          </p:cNvPicPr>
          <p:nvPr/>
        </p:nvPicPr>
        <p:blipFill>
          <a:blip r:embed="rId5"/>
          <a:stretch>
            <a:fillRect/>
          </a:stretch>
        </p:blipFill>
        <p:spPr>
          <a:xfrm>
            <a:off x="98323" y="1528132"/>
            <a:ext cx="12012814" cy="3801735"/>
          </a:xfrm>
          <a:prstGeom prst="rect">
            <a:avLst/>
          </a:prstGeom>
        </p:spPr>
      </p:pic>
    </p:spTree>
    <p:extLst>
      <p:ext uri="{BB962C8B-B14F-4D97-AF65-F5344CB8AC3E}">
        <p14:creationId xmlns:p14="http://schemas.microsoft.com/office/powerpoint/2010/main" val="2688861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CE78852-6F3F-49EA-8257-46251F88248E}"/>
              </a:ext>
            </a:extLst>
          </p:cNvPr>
          <p:cNvSpPr>
            <a:spLocks noGrp="1"/>
          </p:cNvSpPr>
          <p:nvPr>
            <p:ph type="ctrTitle"/>
          </p:nvPr>
        </p:nvSpPr>
        <p:spPr>
          <a:xfrm>
            <a:off x="192947" y="713065"/>
            <a:ext cx="11618751" cy="1694576"/>
          </a:xfrm>
        </p:spPr>
        <p:txBody>
          <a:bodyPr>
            <a:noAutofit/>
          </a:bodyPr>
          <a:lstStyle/>
          <a:p>
            <a:r>
              <a:rPr lang="el-GR" sz="3200" b="1" dirty="0">
                <a:solidFill>
                  <a:schemeClr val="accent1">
                    <a:lumMod val="75000"/>
                  </a:schemeClr>
                </a:solidFill>
                <a:latin typeface="+mn-lt"/>
              </a:rPr>
              <a:t>Δημιουργία λογαριασμού EU LOGIN</a:t>
            </a:r>
            <a:br>
              <a:rPr lang="el-GR" sz="2800" b="1" dirty="0">
                <a:solidFill>
                  <a:schemeClr val="accent1">
                    <a:lumMod val="75000"/>
                  </a:schemeClr>
                </a:solidFill>
              </a:rPr>
            </a:br>
            <a:r>
              <a:rPr lang="el-GR" sz="2800" b="1" i="1" dirty="0">
                <a:solidFill>
                  <a:schemeClr val="accent1">
                    <a:lumMod val="75000"/>
                  </a:schemeClr>
                </a:solidFill>
              </a:rPr>
              <a:t>Η</a:t>
            </a:r>
            <a:r>
              <a:rPr lang="en-US" sz="2800" b="1" i="1" dirty="0">
                <a:solidFill>
                  <a:schemeClr val="accent1">
                    <a:lumMod val="75000"/>
                  </a:schemeClr>
                </a:solidFill>
              </a:rPr>
              <a:t> </a:t>
            </a:r>
            <a:r>
              <a:rPr lang="el-GR" sz="2800" b="1" i="1" dirty="0">
                <a:solidFill>
                  <a:schemeClr val="accent1">
                    <a:lumMod val="75000"/>
                  </a:schemeClr>
                </a:solidFill>
              </a:rPr>
              <a:t>ταυτοποίηση μέσω της δημιουργίας λογαριασμού EU LOGIN </a:t>
            </a:r>
            <a:br>
              <a:rPr lang="en-US" sz="2800" b="1" i="1" dirty="0">
                <a:solidFill>
                  <a:schemeClr val="accent1">
                    <a:lumMod val="75000"/>
                  </a:schemeClr>
                </a:solidFill>
              </a:rPr>
            </a:br>
            <a:r>
              <a:rPr lang="el-GR" sz="2800" b="1" i="1" dirty="0">
                <a:solidFill>
                  <a:schemeClr val="accent1">
                    <a:lumMod val="75000"/>
                  </a:schemeClr>
                </a:solidFill>
              </a:rPr>
              <a:t>δίνει την δυνατότητα</a:t>
            </a:r>
            <a:r>
              <a:rPr lang="en-US" sz="2800" b="1" i="1" dirty="0">
                <a:solidFill>
                  <a:schemeClr val="accent1">
                    <a:lumMod val="75000"/>
                  </a:schemeClr>
                </a:solidFill>
              </a:rPr>
              <a:t> </a:t>
            </a:r>
            <a:r>
              <a:rPr lang="el-GR" sz="2800" b="1" i="1" dirty="0">
                <a:solidFill>
                  <a:schemeClr val="accent1">
                    <a:lumMod val="75000"/>
                  </a:schemeClr>
                </a:solidFill>
              </a:rPr>
              <a:t>πρόσβασης σε ειδικές σελίδες και ηλεκτρονικά εργαλεία της Ευρωπαϊκής Επιτροπής</a:t>
            </a:r>
          </a:p>
        </p:txBody>
      </p:sp>
      <p:sp>
        <p:nvSpPr>
          <p:cNvPr id="3" name="Υπότιτλος 2">
            <a:extLst>
              <a:ext uri="{FF2B5EF4-FFF2-40B4-BE49-F238E27FC236}">
                <a16:creationId xmlns:a16="http://schemas.microsoft.com/office/drawing/2014/main" id="{A651C2F2-99B3-4604-BD81-CFEB72111DA1}"/>
              </a:ext>
            </a:extLst>
          </p:cNvPr>
          <p:cNvSpPr>
            <a:spLocks noGrp="1"/>
          </p:cNvSpPr>
          <p:nvPr>
            <p:ph type="subTitle" idx="1"/>
          </p:nvPr>
        </p:nvSpPr>
        <p:spPr>
          <a:xfrm>
            <a:off x="268449" y="2659309"/>
            <a:ext cx="11618751" cy="4092001"/>
          </a:xfrm>
        </p:spPr>
        <p:txBody>
          <a:bodyPr>
            <a:normAutofit fontScale="92500" lnSpcReduction="20000"/>
          </a:bodyPr>
          <a:lstStyle/>
          <a:p>
            <a:pPr algn="just"/>
            <a:r>
              <a:rPr lang="el-GR" dirty="0">
                <a:solidFill>
                  <a:schemeClr val="accent1">
                    <a:lumMod val="75000"/>
                  </a:schemeClr>
                </a:solidFill>
              </a:rPr>
              <a:t>Ο λογαριασμός EU LOGIN είναι απαραίτητος για:</a:t>
            </a:r>
          </a:p>
          <a:p>
            <a:pPr marL="342900" indent="-342900" algn="just">
              <a:buFont typeface="Arial" panose="020B0604020202020204" pitchFamily="34" charset="0"/>
              <a:buChar char="•"/>
            </a:pPr>
            <a:r>
              <a:rPr lang="el-GR" dirty="0">
                <a:solidFill>
                  <a:schemeClr val="accent1">
                    <a:lumMod val="75000"/>
                  </a:schemeClr>
                </a:solidFill>
              </a:rPr>
              <a:t>Την απόδοση κωδικού </a:t>
            </a:r>
            <a:r>
              <a:rPr lang="en-US" dirty="0" err="1">
                <a:solidFill>
                  <a:schemeClr val="accent1">
                    <a:lumMod val="75000"/>
                  </a:schemeClr>
                </a:solidFill>
              </a:rPr>
              <a:t>Organisation</a:t>
            </a:r>
            <a:r>
              <a:rPr lang="en-US" dirty="0">
                <a:solidFill>
                  <a:schemeClr val="accent1">
                    <a:lumMod val="75000"/>
                  </a:schemeClr>
                </a:solidFill>
              </a:rPr>
              <a:t> ID (OID)</a:t>
            </a:r>
            <a:r>
              <a:rPr lang="el-GR" dirty="0">
                <a:solidFill>
                  <a:schemeClr val="accent1">
                    <a:lumMod val="75000"/>
                  </a:schemeClr>
                </a:solidFill>
              </a:rPr>
              <a:t> στον αιτούντα φορέα </a:t>
            </a:r>
            <a:r>
              <a:rPr lang="en-US" dirty="0">
                <a:solidFill>
                  <a:schemeClr val="accent1">
                    <a:lumMod val="75000"/>
                  </a:schemeClr>
                </a:solidFill>
              </a:rPr>
              <a:t> </a:t>
            </a:r>
            <a:r>
              <a:rPr lang="el-GR" dirty="0">
                <a:solidFill>
                  <a:schemeClr val="accent1">
                    <a:lumMod val="75000"/>
                  </a:schemeClr>
                </a:solidFill>
              </a:rPr>
              <a:t>μέσω της εγγραφής του στην πλατφόρμα </a:t>
            </a:r>
            <a:r>
              <a:rPr lang="en-US" dirty="0" err="1">
                <a:solidFill>
                  <a:schemeClr val="accent1">
                    <a:lumMod val="75000"/>
                  </a:schemeClr>
                </a:solidFill>
              </a:rPr>
              <a:t>Organisation</a:t>
            </a:r>
            <a:r>
              <a:rPr lang="en-US" dirty="0">
                <a:solidFill>
                  <a:schemeClr val="accent1">
                    <a:lumMod val="75000"/>
                  </a:schemeClr>
                </a:solidFill>
              </a:rPr>
              <a:t> Registration System (ORS) </a:t>
            </a:r>
          </a:p>
          <a:p>
            <a:pPr marL="342900" indent="-342900" algn="just">
              <a:buFont typeface="Arial" panose="020B0604020202020204" pitchFamily="34" charset="0"/>
              <a:buChar char="•"/>
            </a:pPr>
            <a:r>
              <a:rPr lang="el-GR" dirty="0">
                <a:solidFill>
                  <a:schemeClr val="accent1">
                    <a:lumMod val="75000"/>
                  </a:schemeClr>
                </a:solidFill>
              </a:rPr>
              <a:t>Την σύνταξη &amp; την επεξεργασία της ηλεκτρονικής αίτησης</a:t>
            </a:r>
          </a:p>
          <a:p>
            <a:pPr marL="342900" indent="-342900" algn="just">
              <a:buFont typeface="Arial" panose="020B0604020202020204" pitchFamily="34" charset="0"/>
              <a:buChar char="•"/>
            </a:pPr>
            <a:r>
              <a:rPr lang="el-GR" dirty="0">
                <a:solidFill>
                  <a:schemeClr val="accent1">
                    <a:lumMod val="75000"/>
                  </a:schemeClr>
                </a:solidFill>
              </a:rPr>
              <a:t>Την διαχείριση του σχεδίου εφόσον εγκριθεί η αίτηση προς χρηματοδότηση</a:t>
            </a:r>
          </a:p>
          <a:p>
            <a:pPr algn="just"/>
            <a:endParaRPr lang="en-US" dirty="0">
              <a:solidFill>
                <a:schemeClr val="accent1">
                  <a:lumMod val="75000"/>
                </a:schemeClr>
              </a:solidFill>
            </a:endParaRPr>
          </a:p>
          <a:p>
            <a:pPr algn="just"/>
            <a:r>
              <a:rPr lang="el-GR" dirty="0">
                <a:solidFill>
                  <a:schemeClr val="accent1">
                    <a:lumMod val="75000"/>
                  </a:schemeClr>
                </a:solidFill>
              </a:rPr>
              <a:t>Τι απαιτείται για την δημιουργία λογαριασμού EU LOGIN:</a:t>
            </a:r>
          </a:p>
          <a:p>
            <a:pPr marL="342900" indent="-342900" algn="just">
              <a:buFont typeface="Arial" panose="020B0604020202020204" pitchFamily="34" charset="0"/>
              <a:buChar char="•"/>
            </a:pPr>
            <a:r>
              <a:rPr lang="el-GR" dirty="0">
                <a:solidFill>
                  <a:schemeClr val="accent1">
                    <a:lumMod val="75000"/>
                  </a:schemeClr>
                </a:solidFill>
              </a:rPr>
              <a:t> Ενεργή διεύθυνση ηλεκτρονικού ταχυδρομείου (email)</a:t>
            </a:r>
          </a:p>
          <a:p>
            <a:pPr marL="342900" indent="-342900" algn="just">
              <a:buFont typeface="Arial" panose="020B0604020202020204" pitchFamily="34" charset="0"/>
              <a:buChar char="•"/>
            </a:pPr>
            <a:r>
              <a:rPr lang="el-GR" dirty="0">
                <a:solidFill>
                  <a:schemeClr val="accent1">
                    <a:lumMod val="75000"/>
                  </a:schemeClr>
                </a:solidFill>
              </a:rPr>
              <a:t> Κωδικός πρόσβασης (</a:t>
            </a:r>
            <a:r>
              <a:rPr lang="el-GR" dirty="0" err="1">
                <a:solidFill>
                  <a:schemeClr val="accent1">
                    <a:lumMod val="75000"/>
                  </a:schemeClr>
                </a:solidFill>
              </a:rPr>
              <a:t>password</a:t>
            </a:r>
            <a:r>
              <a:rPr lang="el-GR" dirty="0">
                <a:solidFill>
                  <a:schemeClr val="accent1">
                    <a:lumMod val="75000"/>
                  </a:schemeClr>
                </a:solidFill>
              </a:rPr>
              <a:t>)</a:t>
            </a:r>
            <a:endParaRPr lang="en-US" dirty="0">
              <a:solidFill>
                <a:schemeClr val="accent1">
                  <a:lumMod val="75000"/>
                </a:schemeClr>
              </a:solidFill>
            </a:endParaRPr>
          </a:p>
          <a:p>
            <a:pPr marL="342900" indent="-342900" algn="just">
              <a:buFont typeface="Arial" panose="020B0604020202020204" pitchFamily="34" charset="0"/>
              <a:buChar char="•"/>
            </a:pPr>
            <a:endParaRPr lang="en-US" dirty="0">
              <a:solidFill>
                <a:schemeClr val="accent1">
                  <a:lumMod val="75000"/>
                </a:schemeClr>
              </a:solidFill>
            </a:endParaRPr>
          </a:p>
          <a:p>
            <a:pPr marL="342900" lvl="0">
              <a:lnSpc>
                <a:spcPct val="120000"/>
              </a:lnSpc>
              <a:spcBef>
                <a:spcPts val="400"/>
              </a:spcBef>
            </a:pPr>
            <a:r>
              <a:rPr lang="en-US" sz="1900" b="1" dirty="0">
                <a:solidFill>
                  <a:schemeClr val="bg2">
                    <a:lumMod val="50000"/>
                  </a:schemeClr>
                </a:solidFill>
                <a:cs typeface="Calibri"/>
              </a:rPr>
              <a:t> </a:t>
            </a:r>
            <a:endParaRPr lang="en-US" sz="1900" b="1" dirty="0">
              <a:solidFill>
                <a:schemeClr val="bg2">
                  <a:lumMod val="50000"/>
                </a:schemeClr>
              </a:solidFill>
              <a:ea typeface="+mn-lt"/>
              <a:cs typeface="Calibri" panose="020F0502020204030204"/>
            </a:endParaRPr>
          </a:p>
          <a:p>
            <a:pPr algn="just"/>
            <a:endParaRPr lang="el-GR" dirty="0">
              <a:solidFill>
                <a:schemeClr val="accent1">
                  <a:lumMod val="75000"/>
                </a:schemeClr>
              </a:solidFill>
            </a:endParaRPr>
          </a:p>
        </p:txBody>
      </p:sp>
      <p:pic>
        <p:nvPicPr>
          <p:cNvPr id="4" name="Εικόνα 3">
            <a:extLst>
              <a:ext uri="{FF2B5EF4-FFF2-40B4-BE49-F238E27FC236}">
                <a16:creationId xmlns:a16="http://schemas.microsoft.com/office/drawing/2014/main" id="{E9F4F098-4005-4FF8-8FF1-E34A22EBB410}"/>
              </a:ext>
            </a:extLst>
          </p:cNvPr>
          <p:cNvPicPr>
            <a:picLocks noChangeAspect="1"/>
          </p:cNvPicPr>
          <p:nvPr/>
        </p:nvPicPr>
        <p:blipFill>
          <a:blip r:embed="rId2"/>
          <a:stretch>
            <a:fillRect/>
          </a:stretch>
        </p:blipFill>
        <p:spPr>
          <a:xfrm>
            <a:off x="0" y="1"/>
            <a:ext cx="2493480" cy="1030287"/>
          </a:xfrm>
          <a:prstGeom prst="rect">
            <a:avLst/>
          </a:prstGeom>
        </p:spPr>
      </p:pic>
      <p:pic>
        <p:nvPicPr>
          <p:cNvPr id="5" name="Εικόνα 4">
            <a:extLst>
              <a:ext uri="{FF2B5EF4-FFF2-40B4-BE49-F238E27FC236}">
                <a16:creationId xmlns:a16="http://schemas.microsoft.com/office/drawing/2014/main" id="{EB85545F-8D67-47B3-8E8E-217184EEF1F4}"/>
              </a:ext>
            </a:extLst>
          </p:cNvPr>
          <p:cNvPicPr>
            <a:picLocks noChangeAspect="1"/>
          </p:cNvPicPr>
          <p:nvPr/>
        </p:nvPicPr>
        <p:blipFill>
          <a:blip r:embed="rId3"/>
          <a:stretch>
            <a:fillRect/>
          </a:stretch>
        </p:blipFill>
        <p:spPr>
          <a:xfrm>
            <a:off x="11198266" y="0"/>
            <a:ext cx="993734" cy="926672"/>
          </a:xfrm>
          <a:prstGeom prst="rect">
            <a:avLst/>
          </a:prstGeom>
        </p:spPr>
      </p:pic>
      <p:pic>
        <p:nvPicPr>
          <p:cNvPr id="7" name="Εικόνα 6">
            <a:extLst>
              <a:ext uri="{FF2B5EF4-FFF2-40B4-BE49-F238E27FC236}">
                <a16:creationId xmlns:a16="http://schemas.microsoft.com/office/drawing/2014/main" id="{41E4DBF2-CEF5-4E28-892F-9EC6D073B22D}"/>
              </a:ext>
            </a:extLst>
          </p:cNvPr>
          <p:cNvPicPr>
            <a:picLocks noChangeAspect="1"/>
          </p:cNvPicPr>
          <p:nvPr/>
        </p:nvPicPr>
        <p:blipFill>
          <a:blip r:embed="rId4"/>
          <a:stretch>
            <a:fillRect/>
          </a:stretch>
        </p:blipFill>
        <p:spPr>
          <a:xfrm>
            <a:off x="9656882" y="5111345"/>
            <a:ext cx="2408129" cy="1639966"/>
          </a:xfrm>
          <a:prstGeom prst="rect">
            <a:avLst/>
          </a:prstGeom>
        </p:spPr>
      </p:pic>
    </p:spTree>
    <p:extLst>
      <p:ext uri="{BB962C8B-B14F-4D97-AF65-F5344CB8AC3E}">
        <p14:creationId xmlns:p14="http://schemas.microsoft.com/office/powerpoint/2010/main" val="17933942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A0F9F80-4529-4E9F-81E1-FC2199BAC027}"/>
              </a:ext>
            </a:extLst>
          </p:cNvPr>
          <p:cNvSpPr>
            <a:spLocks noGrp="1"/>
          </p:cNvSpPr>
          <p:nvPr>
            <p:ph type="title"/>
          </p:nvPr>
        </p:nvSpPr>
        <p:spPr>
          <a:xfrm>
            <a:off x="838200" y="365125"/>
            <a:ext cx="10515600" cy="624776"/>
          </a:xfrm>
        </p:spPr>
        <p:txBody>
          <a:bodyPr>
            <a:normAutofit fontScale="90000"/>
          </a:bodyPr>
          <a:lstStyle/>
          <a:p>
            <a:pPr algn="ctr"/>
            <a:r>
              <a:rPr lang="el-GR" sz="4800" b="1" dirty="0">
                <a:solidFill>
                  <a:srgbClr val="4472C4">
                    <a:lumMod val="75000"/>
                  </a:srgbClr>
                </a:solidFill>
                <a:ea typeface="+mj-lt"/>
                <a:cs typeface="Calibri Light" panose="020F0302020204030204"/>
              </a:rPr>
              <a:t>Συμπλήρωση αίτησης ΚΑ122</a:t>
            </a:r>
            <a:endParaRPr lang="el-GR" dirty="0"/>
          </a:p>
        </p:txBody>
      </p:sp>
      <p:pic>
        <p:nvPicPr>
          <p:cNvPr id="7" name="Εικόνα 6">
            <a:extLst>
              <a:ext uri="{FF2B5EF4-FFF2-40B4-BE49-F238E27FC236}">
                <a16:creationId xmlns:a16="http://schemas.microsoft.com/office/drawing/2014/main" id="{446AC0C8-A2DC-4C4B-AB85-A7AC1668C6CB}"/>
              </a:ext>
            </a:extLst>
          </p:cNvPr>
          <p:cNvPicPr>
            <a:picLocks noChangeAspect="1"/>
          </p:cNvPicPr>
          <p:nvPr/>
        </p:nvPicPr>
        <p:blipFill>
          <a:blip r:embed="rId3"/>
          <a:stretch>
            <a:fillRect/>
          </a:stretch>
        </p:blipFill>
        <p:spPr>
          <a:xfrm>
            <a:off x="-180330" y="-169327"/>
            <a:ext cx="2469094" cy="999831"/>
          </a:xfrm>
          <a:prstGeom prst="rect">
            <a:avLst/>
          </a:prstGeom>
        </p:spPr>
      </p:pic>
      <p:pic>
        <p:nvPicPr>
          <p:cNvPr id="8" name="Εικόνα 7">
            <a:extLst>
              <a:ext uri="{FF2B5EF4-FFF2-40B4-BE49-F238E27FC236}">
                <a16:creationId xmlns:a16="http://schemas.microsoft.com/office/drawing/2014/main" id="{1B942111-E75C-4A66-ADA0-2BED8B6C65C1}"/>
              </a:ext>
            </a:extLst>
          </p:cNvPr>
          <p:cNvPicPr>
            <a:picLocks noChangeAspect="1"/>
          </p:cNvPicPr>
          <p:nvPr/>
        </p:nvPicPr>
        <p:blipFill>
          <a:blip r:embed="rId4"/>
          <a:stretch>
            <a:fillRect/>
          </a:stretch>
        </p:blipFill>
        <p:spPr>
          <a:xfrm>
            <a:off x="11191242" y="0"/>
            <a:ext cx="987638" cy="932769"/>
          </a:xfrm>
          <a:prstGeom prst="rect">
            <a:avLst/>
          </a:prstGeom>
        </p:spPr>
      </p:pic>
      <p:sp>
        <p:nvSpPr>
          <p:cNvPr id="3" name="Ορθογώνιο 2">
            <a:extLst>
              <a:ext uri="{FF2B5EF4-FFF2-40B4-BE49-F238E27FC236}">
                <a16:creationId xmlns:a16="http://schemas.microsoft.com/office/drawing/2014/main" id="{28F8998F-A4EC-4657-8A77-EF59181ED861}"/>
              </a:ext>
            </a:extLst>
          </p:cNvPr>
          <p:cNvSpPr/>
          <p:nvPr/>
        </p:nvSpPr>
        <p:spPr>
          <a:xfrm>
            <a:off x="0" y="2869861"/>
            <a:ext cx="12192000" cy="3877985"/>
          </a:xfrm>
          <a:prstGeom prst="rect">
            <a:avLst/>
          </a:prstGeom>
        </p:spPr>
        <p:txBody>
          <a:bodyPr wrap="square">
            <a:spAutoFit/>
          </a:bodyPr>
          <a:lstStyle/>
          <a:p>
            <a:pPr lvl="0"/>
            <a:endParaRPr lang="en-US" sz="1200" dirty="0">
              <a:solidFill>
                <a:prstClr val="black"/>
              </a:solidFill>
            </a:endParaRPr>
          </a:p>
          <a:p>
            <a:pPr lvl="0"/>
            <a:endParaRPr lang="en-US" sz="1200" dirty="0">
              <a:solidFill>
                <a:prstClr val="black"/>
              </a:solidFill>
            </a:endParaRPr>
          </a:p>
          <a:p>
            <a:pPr lvl="0"/>
            <a:endParaRPr lang="en-US" sz="1200" dirty="0">
              <a:solidFill>
                <a:prstClr val="black"/>
              </a:solidFill>
            </a:endParaRPr>
          </a:p>
          <a:p>
            <a:pPr lvl="0"/>
            <a:endParaRPr lang="en-US" sz="1200" dirty="0">
              <a:solidFill>
                <a:prstClr val="black"/>
              </a:solidFill>
            </a:endParaRPr>
          </a:p>
          <a:p>
            <a:pPr lvl="0"/>
            <a:endParaRPr lang="en-US" sz="1200" dirty="0">
              <a:solidFill>
                <a:prstClr val="black"/>
              </a:solidFill>
            </a:endParaRPr>
          </a:p>
          <a:p>
            <a:pPr lvl="0"/>
            <a:endParaRPr lang="en-US" sz="1200" dirty="0">
              <a:solidFill>
                <a:prstClr val="black"/>
              </a:solidFill>
            </a:endParaRPr>
          </a:p>
          <a:p>
            <a:pPr lvl="0"/>
            <a:endParaRPr lang="en-US" sz="1200" dirty="0">
              <a:solidFill>
                <a:prstClr val="black"/>
              </a:solidFill>
            </a:endParaRPr>
          </a:p>
          <a:p>
            <a:pPr lvl="0"/>
            <a:endParaRPr lang="en-US" sz="1200" dirty="0">
              <a:solidFill>
                <a:prstClr val="black"/>
              </a:solidFill>
            </a:endParaRPr>
          </a:p>
          <a:p>
            <a:pPr lvl="0"/>
            <a:endParaRPr lang="en-US" sz="1200" dirty="0">
              <a:solidFill>
                <a:prstClr val="black"/>
              </a:solidFill>
            </a:endParaRPr>
          </a:p>
          <a:p>
            <a:pPr lvl="0"/>
            <a:endParaRPr lang="en-US" sz="1200" dirty="0">
              <a:solidFill>
                <a:prstClr val="black"/>
              </a:solidFill>
            </a:endParaRPr>
          </a:p>
          <a:p>
            <a:pPr lvl="0"/>
            <a:endParaRPr lang="en-US" sz="1200" dirty="0">
              <a:solidFill>
                <a:prstClr val="black"/>
              </a:solidFill>
            </a:endParaRPr>
          </a:p>
          <a:p>
            <a:pPr lvl="0"/>
            <a:endParaRPr lang="en-US" sz="1200" dirty="0">
              <a:solidFill>
                <a:prstClr val="black"/>
              </a:solidFill>
            </a:endParaRPr>
          </a:p>
          <a:p>
            <a:pPr lvl="0"/>
            <a:endParaRPr lang="en-US" sz="1200" dirty="0">
              <a:solidFill>
                <a:prstClr val="black"/>
              </a:solidFill>
            </a:endParaRPr>
          </a:p>
          <a:p>
            <a:pPr lvl="0"/>
            <a:endParaRPr lang="en-US" sz="1200" dirty="0">
              <a:solidFill>
                <a:prstClr val="black"/>
              </a:solidFill>
            </a:endParaRPr>
          </a:p>
          <a:p>
            <a:pPr lvl="0"/>
            <a:endParaRPr lang="en-US" sz="1200" dirty="0">
              <a:solidFill>
                <a:prstClr val="black"/>
              </a:solidFill>
            </a:endParaRPr>
          </a:p>
          <a:p>
            <a:pPr lvl="0"/>
            <a:endParaRPr lang="en-US" sz="1200" dirty="0">
              <a:solidFill>
                <a:prstClr val="black"/>
              </a:solidFill>
            </a:endParaRPr>
          </a:p>
          <a:p>
            <a:pPr lvl="0" algn="ctr"/>
            <a:r>
              <a:rPr lang="el-GR" dirty="0">
                <a:solidFill>
                  <a:schemeClr val="accent1">
                    <a:lumMod val="50000"/>
                  </a:schemeClr>
                </a:solidFill>
              </a:rPr>
              <a:t>Αρχικά, θα δηλώσετε τις </a:t>
            </a:r>
            <a:r>
              <a:rPr lang="el-GR" b="1" dirty="0">
                <a:solidFill>
                  <a:schemeClr val="accent1">
                    <a:lumMod val="50000"/>
                  </a:schemeClr>
                </a:solidFill>
              </a:rPr>
              <a:t>κατηγορίες δραστηριοτήτων</a:t>
            </a:r>
            <a:r>
              <a:rPr lang="el-GR" dirty="0">
                <a:solidFill>
                  <a:schemeClr val="accent1">
                    <a:lumMod val="50000"/>
                  </a:schemeClr>
                </a:solidFill>
              </a:rPr>
              <a:t> (</a:t>
            </a:r>
            <a:r>
              <a:rPr lang="en-US" dirty="0">
                <a:solidFill>
                  <a:schemeClr val="accent1">
                    <a:lumMod val="50000"/>
                  </a:schemeClr>
                </a:solidFill>
              </a:rPr>
              <a:t>activity type) </a:t>
            </a:r>
            <a:r>
              <a:rPr lang="el-GR" dirty="0">
                <a:solidFill>
                  <a:schemeClr val="accent1">
                    <a:lumMod val="50000"/>
                  </a:schemeClr>
                </a:solidFill>
              </a:rPr>
              <a:t>που θέλετε να πραγματοποιήσετε </a:t>
            </a:r>
          </a:p>
          <a:p>
            <a:pPr lvl="0" algn="ctr"/>
            <a:r>
              <a:rPr lang="el-GR" dirty="0">
                <a:solidFill>
                  <a:schemeClr val="accent1">
                    <a:lumMod val="50000"/>
                  </a:schemeClr>
                </a:solidFill>
              </a:rPr>
              <a:t>(π.χ. βραχυχρόνια κινητικότητα εκπαιδευομένων) από το </a:t>
            </a:r>
            <a:r>
              <a:rPr lang="el-GR" dirty="0" err="1">
                <a:solidFill>
                  <a:schemeClr val="accent1">
                    <a:lumMod val="50000"/>
                  </a:schemeClr>
                </a:solidFill>
              </a:rPr>
              <a:t>drop-down</a:t>
            </a:r>
            <a:r>
              <a:rPr lang="el-GR" dirty="0">
                <a:solidFill>
                  <a:schemeClr val="accent1">
                    <a:lumMod val="50000"/>
                  </a:schemeClr>
                </a:solidFill>
              </a:rPr>
              <a:t> </a:t>
            </a:r>
            <a:r>
              <a:rPr lang="el-GR" dirty="0" err="1">
                <a:solidFill>
                  <a:schemeClr val="accent1">
                    <a:lumMod val="50000"/>
                  </a:schemeClr>
                </a:solidFill>
              </a:rPr>
              <a:t>menu</a:t>
            </a:r>
            <a:r>
              <a:rPr lang="el-GR" dirty="0">
                <a:solidFill>
                  <a:schemeClr val="accent1">
                    <a:lumMod val="50000"/>
                  </a:schemeClr>
                </a:solidFill>
              </a:rPr>
              <a:t> (μπορείτε να δηλώσετε περισσότερες από μία κατηγορίες δραστηριοτήτων) </a:t>
            </a:r>
          </a:p>
        </p:txBody>
      </p:sp>
      <p:pic>
        <p:nvPicPr>
          <p:cNvPr id="4" name="Εικόνα 3">
            <a:extLst>
              <a:ext uri="{FF2B5EF4-FFF2-40B4-BE49-F238E27FC236}">
                <a16:creationId xmlns:a16="http://schemas.microsoft.com/office/drawing/2014/main" id="{94CE1E48-3B1D-4E29-BB41-AD1C9246DCF5}"/>
              </a:ext>
            </a:extLst>
          </p:cNvPr>
          <p:cNvPicPr>
            <a:picLocks noChangeAspect="1"/>
          </p:cNvPicPr>
          <p:nvPr/>
        </p:nvPicPr>
        <p:blipFill>
          <a:blip r:embed="rId5"/>
          <a:stretch>
            <a:fillRect/>
          </a:stretch>
        </p:blipFill>
        <p:spPr>
          <a:xfrm>
            <a:off x="0" y="1646990"/>
            <a:ext cx="12192000" cy="3564020"/>
          </a:xfrm>
          <a:prstGeom prst="rect">
            <a:avLst/>
          </a:prstGeom>
        </p:spPr>
      </p:pic>
    </p:spTree>
    <p:extLst>
      <p:ext uri="{BB962C8B-B14F-4D97-AF65-F5344CB8AC3E}">
        <p14:creationId xmlns:p14="http://schemas.microsoft.com/office/powerpoint/2010/main" val="11432741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A0F9F80-4529-4E9F-81E1-FC2199BAC027}"/>
              </a:ext>
            </a:extLst>
          </p:cNvPr>
          <p:cNvSpPr>
            <a:spLocks noGrp="1"/>
          </p:cNvSpPr>
          <p:nvPr>
            <p:ph type="title"/>
          </p:nvPr>
        </p:nvSpPr>
        <p:spPr>
          <a:xfrm>
            <a:off x="838200" y="365125"/>
            <a:ext cx="10515600" cy="624776"/>
          </a:xfrm>
        </p:spPr>
        <p:txBody>
          <a:bodyPr>
            <a:normAutofit fontScale="90000"/>
          </a:bodyPr>
          <a:lstStyle/>
          <a:p>
            <a:pPr algn="ctr"/>
            <a:r>
              <a:rPr lang="el-GR" sz="4800" b="1" dirty="0">
                <a:solidFill>
                  <a:srgbClr val="4472C4">
                    <a:lumMod val="75000"/>
                  </a:srgbClr>
                </a:solidFill>
                <a:ea typeface="+mj-lt"/>
                <a:cs typeface="Calibri Light" panose="020F0302020204030204"/>
              </a:rPr>
              <a:t>Συμπλήρωση αίτησης ΚΑ122</a:t>
            </a:r>
            <a:endParaRPr lang="el-GR" dirty="0"/>
          </a:p>
        </p:txBody>
      </p:sp>
      <p:pic>
        <p:nvPicPr>
          <p:cNvPr id="7" name="Εικόνα 6">
            <a:extLst>
              <a:ext uri="{FF2B5EF4-FFF2-40B4-BE49-F238E27FC236}">
                <a16:creationId xmlns:a16="http://schemas.microsoft.com/office/drawing/2014/main" id="{446AC0C8-A2DC-4C4B-AB85-A7AC1668C6CB}"/>
              </a:ext>
            </a:extLst>
          </p:cNvPr>
          <p:cNvPicPr>
            <a:picLocks noChangeAspect="1"/>
          </p:cNvPicPr>
          <p:nvPr/>
        </p:nvPicPr>
        <p:blipFill>
          <a:blip r:embed="rId3"/>
          <a:stretch>
            <a:fillRect/>
          </a:stretch>
        </p:blipFill>
        <p:spPr>
          <a:xfrm>
            <a:off x="-180330" y="-169327"/>
            <a:ext cx="2469094" cy="999831"/>
          </a:xfrm>
          <a:prstGeom prst="rect">
            <a:avLst/>
          </a:prstGeom>
        </p:spPr>
      </p:pic>
      <p:pic>
        <p:nvPicPr>
          <p:cNvPr id="8" name="Εικόνα 7">
            <a:extLst>
              <a:ext uri="{FF2B5EF4-FFF2-40B4-BE49-F238E27FC236}">
                <a16:creationId xmlns:a16="http://schemas.microsoft.com/office/drawing/2014/main" id="{1B942111-E75C-4A66-ADA0-2BED8B6C65C1}"/>
              </a:ext>
            </a:extLst>
          </p:cNvPr>
          <p:cNvPicPr>
            <a:picLocks noChangeAspect="1"/>
          </p:cNvPicPr>
          <p:nvPr/>
        </p:nvPicPr>
        <p:blipFill>
          <a:blip r:embed="rId4"/>
          <a:stretch>
            <a:fillRect/>
          </a:stretch>
        </p:blipFill>
        <p:spPr>
          <a:xfrm>
            <a:off x="11191242" y="0"/>
            <a:ext cx="987638" cy="932769"/>
          </a:xfrm>
          <a:prstGeom prst="rect">
            <a:avLst/>
          </a:prstGeom>
        </p:spPr>
      </p:pic>
      <p:sp>
        <p:nvSpPr>
          <p:cNvPr id="9" name="Θέση υποσέλιδου 8">
            <a:extLst>
              <a:ext uri="{FF2B5EF4-FFF2-40B4-BE49-F238E27FC236}">
                <a16:creationId xmlns:a16="http://schemas.microsoft.com/office/drawing/2014/main" id="{518A947B-8336-4FBE-A7E9-23B94FB758D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Θέση περιεχομένου 3">
            <a:extLst>
              <a:ext uri="{FF2B5EF4-FFF2-40B4-BE49-F238E27FC236}">
                <a16:creationId xmlns:a16="http://schemas.microsoft.com/office/drawing/2014/main" id="{1E6DEBCC-8D89-4201-9388-4736F118B21B}"/>
              </a:ext>
            </a:extLst>
          </p:cNvPr>
          <p:cNvSpPr>
            <a:spLocks noGrp="1"/>
          </p:cNvSpPr>
          <p:nvPr>
            <p:ph idx="1"/>
          </p:nvPr>
        </p:nvSpPr>
        <p:spPr>
          <a:xfrm>
            <a:off x="137653" y="1976284"/>
            <a:ext cx="12041228" cy="4881715"/>
          </a:xfrm>
        </p:spPr>
        <p:txBody>
          <a:bodyPr>
            <a:normAutofit/>
          </a:bodyPr>
          <a:lstStyle/>
          <a:p>
            <a:pPr marL="0" lvl="0" indent="0">
              <a:lnSpc>
                <a:spcPct val="100000"/>
              </a:lnSpc>
              <a:spcBef>
                <a:spcPts val="0"/>
              </a:spcBef>
              <a:buNone/>
              <a:defRPr/>
            </a:pPr>
            <a:r>
              <a:rPr lang="el-GR" sz="1000" dirty="0">
                <a:solidFill>
                  <a:prstClr val="black"/>
                </a:solidFill>
              </a:rPr>
              <a:t>Με</a:t>
            </a:r>
            <a:endParaRPr lang="en-US" sz="1000" dirty="0">
              <a:solidFill>
                <a:prstClr val="black"/>
              </a:solidFill>
            </a:endParaRPr>
          </a:p>
          <a:p>
            <a:pPr marL="0" lvl="0" indent="0">
              <a:lnSpc>
                <a:spcPct val="100000"/>
              </a:lnSpc>
              <a:spcBef>
                <a:spcPts val="0"/>
              </a:spcBef>
              <a:buNone/>
              <a:defRPr/>
            </a:pPr>
            <a:endParaRPr lang="en-US" sz="1000" dirty="0">
              <a:solidFill>
                <a:prstClr val="black"/>
              </a:solidFill>
            </a:endParaRPr>
          </a:p>
          <a:p>
            <a:pPr marL="0" lvl="0" indent="0">
              <a:lnSpc>
                <a:spcPct val="100000"/>
              </a:lnSpc>
              <a:spcBef>
                <a:spcPts val="0"/>
              </a:spcBef>
              <a:buNone/>
              <a:defRPr/>
            </a:pPr>
            <a:endParaRPr lang="en-US" sz="1000" dirty="0">
              <a:solidFill>
                <a:prstClr val="black"/>
              </a:solidFill>
            </a:endParaRPr>
          </a:p>
          <a:p>
            <a:pPr marL="0" lvl="0" indent="0">
              <a:lnSpc>
                <a:spcPct val="100000"/>
              </a:lnSpc>
              <a:spcBef>
                <a:spcPts val="0"/>
              </a:spcBef>
              <a:buNone/>
              <a:defRPr/>
            </a:pPr>
            <a:endParaRPr lang="en-US" sz="1000" dirty="0">
              <a:solidFill>
                <a:prstClr val="black"/>
              </a:solidFill>
            </a:endParaRPr>
          </a:p>
          <a:p>
            <a:pPr marL="0" lvl="0" indent="0">
              <a:lnSpc>
                <a:spcPct val="100000"/>
              </a:lnSpc>
              <a:spcBef>
                <a:spcPts val="0"/>
              </a:spcBef>
              <a:buNone/>
              <a:defRPr/>
            </a:pPr>
            <a:endParaRPr lang="en-US" sz="1000" dirty="0">
              <a:solidFill>
                <a:prstClr val="black"/>
              </a:solidFill>
            </a:endParaRPr>
          </a:p>
          <a:p>
            <a:pPr marL="0" lvl="0" indent="0">
              <a:lnSpc>
                <a:spcPct val="100000"/>
              </a:lnSpc>
              <a:spcBef>
                <a:spcPts val="0"/>
              </a:spcBef>
              <a:buNone/>
              <a:defRPr/>
            </a:pPr>
            <a:endParaRPr lang="en-US" sz="1000" dirty="0">
              <a:solidFill>
                <a:prstClr val="black"/>
              </a:solidFill>
            </a:endParaRPr>
          </a:p>
          <a:p>
            <a:pPr marL="0" lvl="0" indent="0">
              <a:lnSpc>
                <a:spcPct val="100000"/>
              </a:lnSpc>
              <a:spcBef>
                <a:spcPts val="0"/>
              </a:spcBef>
              <a:buNone/>
              <a:defRPr/>
            </a:pPr>
            <a:endParaRPr lang="en-US" sz="1000" dirty="0">
              <a:solidFill>
                <a:prstClr val="black"/>
              </a:solidFill>
            </a:endParaRPr>
          </a:p>
          <a:p>
            <a:pPr marL="0" lvl="0" indent="0">
              <a:lnSpc>
                <a:spcPct val="100000"/>
              </a:lnSpc>
              <a:spcBef>
                <a:spcPts val="0"/>
              </a:spcBef>
              <a:buNone/>
              <a:defRPr/>
            </a:pPr>
            <a:endParaRPr lang="en-US" sz="1000" dirty="0">
              <a:solidFill>
                <a:prstClr val="black"/>
              </a:solidFill>
            </a:endParaRPr>
          </a:p>
          <a:p>
            <a:pPr marL="0" lvl="0" indent="0">
              <a:lnSpc>
                <a:spcPct val="100000"/>
              </a:lnSpc>
              <a:spcBef>
                <a:spcPts val="0"/>
              </a:spcBef>
              <a:buNone/>
              <a:defRPr/>
            </a:pPr>
            <a:endParaRPr lang="en-US" sz="1000" dirty="0">
              <a:solidFill>
                <a:prstClr val="black"/>
              </a:solidFill>
            </a:endParaRPr>
          </a:p>
          <a:p>
            <a:pPr marL="0" lvl="0" indent="0">
              <a:lnSpc>
                <a:spcPct val="100000"/>
              </a:lnSpc>
              <a:spcBef>
                <a:spcPts val="0"/>
              </a:spcBef>
              <a:buNone/>
              <a:defRPr/>
            </a:pPr>
            <a:endParaRPr lang="en-US" sz="1000" dirty="0">
              <a:solidFill>
                <a:prstClr val="black"/>
              </a:solidFill>
            </a:endParaRPr>
          </a:p>
          <a:p>
            <a:pPr marL="0" lvl="0" indent="0">
              <a:lnSpc>
                <a:spcPct val="100000"/>
              </a:lnSpc>
              <a:spcBef>
                <a:spcPts val="0"/>
              </a:spcBef>
              <a:buNone/>
              <a:defRPr/>
            </a:pPr>
            <a:endParaRPr lang="en-US" sz="1000" dirty="0">
              <a:solidFill>
                <a:prstClr val="black"/>
              </a:solidFill>
            </a:endParaRPr>
          </a:p>
          <a:p>
            <a:pPr marL="0" lvl="0" indent="0">
              <a:lnSpc>
                <a:spcPct val="100000"/>
              </a:lnSpc>
              <a:spcBef>
                <a:spcPts val="0"/>
              </a:spcBef>
              <a:buNone/>
              <a:defRPr/>
            </a:pPr>
            <a:endParaRPr lang="en-US" sz="1000" dirty="0">
              <a:solidFill>
                <a:prstClr val="black"/>
              </a:solidFill>
            </a:endParaRPr>
          </a:p>
          <a:p>
            <a:pPr marL="0" lvl="0" indent="0">
              <a:lnSpc>
                <a:spcPct val="100000"/>
              </a:lnSpc>
              <a:spcBef>
                <a:spcPts val="0"/>
              </a:spcBef>
              <a:buNone/>
              <a:defRPr/>
            </a:pPr>
            <a:endParaRPr lang="en-US" sz="1000" dirty="0">
              <a:solidFill>
                <a:prstClr val="black"/>
              </a:solidFill>
            </a:endParaRPr>
          </a:p>
          <a:p>
            <a:pPr marL="0" lvl="0" indent="0">
              <a:lnSpc>
                <a:spcPct val="100000"/>
              </a:lnSpc>
              <a:spcBef>
                <a:spcPts val="0"/>
              </a:spcBef>
              <a:buNone/>
              <a:defRPr/>
            </a:pPr>
            <a:endParaRPr lang="en-US" sz="1000" dirty="0">
              <a:solidFill>
                <a:prstClr val="black"/>
              </a:solidFill>
            </a:endParaRPr>
          </a:p>
          <a:p>
            <a:pPr marL="0" lvl="0" indent="0">
              <a:lnSpc>
                <a:spcPct val="100000"/>
              </a:lnSpc>
              <a:spcBef>
                <a:spcPts val="0"/>
              </a:spcBef>
              <a:buNone/>
              <a:defRPr/>
            </a:pPr>
            <a:endParaRPr lang="en-US" sz="1000" dirty="0">
              <a:solidFill>
                <a:prstClr val="black"/>
              </a:solidFill>
            </a:endParaRPr>
          </a:p>
          <a:p>
            <a:pPr marL="0" lvl="0" indent="0">
              <a:lnSpc>
                <a:spcPct val="100000"/>
              </a:lnSpc>
              <a:spcBef>
                <a:spcPts val="0"/>
              </a:spcBef>
              <a:buNone/>
              <a:defRPr/>
            </a:pPr>
            <a:endParaRPr lang="en-US" sz="1000" dirty="0">
              <a:solidFill>
                <a:prstClr val="black"/>
              </a:solidFill>
            </a:endParaRPr>
          </a:p>
          <a:p>
            <a:pPr marL="0" lvl="0" indent="0">
              <a:lnSpc>
                <a:spcPct val="100000"/>
              </a:lnSpc>
              <a:spcBef>
                <a:spcPts val="0"/>
              </a:spcBef>
              <a:buNone/>
              <a:defRPr/>
            </a:pPr>
            <a:endParaRPr lang="en-US" sz="1000" dirty="0">
              <a:solidFill>
                <a:prstClr val="black"/>
              </a:solidFill>
            </a:endParaRPr>
          </a:p>
          <a:p>
            <a:pPr marL="0" lvl="0" indent="0">
              <a:lnSpc>
                <a:spcPct val="100000"/>
              </a:lnSpc>
              <a:spcBef>
                <a:spcPts val="0"/>
              </a:spcBef>
              <a:buNone/>
              <a:defRPr/>
            </a:pPr>
            <a:endParaRPr lang="en-US" sz="1000" dirty="0">
              <a:solidFill>
                <a:prstClr val="black"/>
              </a:solidFill>
            </a:endParaRPr>
          </a:p>
          <a:p>
            <a:pPr marL="0" lvl="0" indent="0">
              <a:lnSpc>
                <a:spcPct val="100000"/>
              </a:lnSpc>
              <a:spcBef>
                <a:spcPts val="0"/>
              </a:spcBef>
              <a:buNone/>
              <a:defRPr/>
            </a:pPr>
            <a:endParaRPr lang="en-US" sz="1000" dirty="0">
              <a:solidFill>
                <a:prstClr val="black"/>
              </a:solidFill>
            </a:endParaRPr>
          </a:p>
          <a:p>
            <a:pPr marL="0" lvl="0" indent="0">
              <a:lnSpc>
                <a:spcPct val="100000"/>
              </a:lnSpc>
              <a:spcBef>
                <a:spcPts val="0"/>
              </a:spcBef>
              <a:buNone/>
              <a:defRPr/>
            </a:pPr>
            <a:endParaRPr lang="en-US" sz="1000" dirty="0">
              <a:solidFill>
                <a:prstClr val="black"/>
              </a:solidFill>
            </a:endParaRPr>
          </a:p>
          <a:p>
            <a:pPr marL="0" lvl="0" indent="0">
              <a:lnSpc>
                <a:spcPct val="100000"/>
              </a:lnSpc>
              <a:spcBef>
                <a:spcPts val="0"/>
              </a:spcBef>
              <a:buNone/>
              <a:defRPr/>
            </a:pPr>
            <a:endParaRPr lang="en-US" sz="1000" dirty="0">
              <a:solidFill>
                <a:prstClr val="black"/>
              </a:solidFill>
            </a:endParaRPr>
          </a:p>
          <a:p>
            <a:pPr marL="0" lvl="0" indent="0">
              <a:lnSpc>
                <a:spcPct val="100000"/>
              </a:lnSpc>
              <a:spcBef>
                <a:spcPts val="0"/>
              </a:spcBef>
              <a:buNone/>
              <a:defRPr/>
            </a:pPr>
            <a:endParaRPr lang="en-US" sz="1000" dirty="0">
              <a:solidFill>
                <a:prstClr val="black"/>
              </a:solidFill>
            </a:endParaRPr>
          </a:p>
          <a:p>
            <a:pPr marL="0" lvl="0" indent="0">
              <a:lnSpc>
                <a:spcPct val="100000"/>
              </a:lnSpc>
              <a:spcBef>
                <a:spcPts val="0"/>
              </a:spcBef>
              <a:buNone/>
              <a:defRPr/>
            </a:pPr>
            <a:endParaRPr lang="en-US" sz="1000" dirty="0">
              <a:solidFill>
                <a:prstClr val="black"/>
              </a:solidFill>
            </a:endParaRPr>
          </a:p>
          <a:p>
            <a:pPr marL="0" lvl="0" indent="0">
              <a:lnSpc>
                <a:spcPct val="100000"/>
              </a:lnSpc>
              <a:spcBef>
                <a:spcPts val="0"/>
              </a:spcBef>
              <a:buNone/>
              <a:defRPr/>
            </a:pPr>
            <a:endParaRPr lang="en-US" sz="1000" dirty="0">
              <a:solidFill>
                <a:prstClr val="black"/>
              </a:solidFill>
            </a:endParaRPr>
          </a:p>
          <a:p>
            <a:pPr marL="0" lvl="0" indent="0">
              <a:lnSpc>
                <a:spcPct val="100000"/>
              </a:lnSpc>
              <a:spcBef>
                <a:spcPts val="0"/>
              </a:spcBef>
              <a:buNone/>
              <a:defRPr/>
            </a:pPr>
            <a:endParaRPr lang="en-US" sz="1000" dirty="0">
              <a:solidFill>
                <a:prstClr val="black"/>
              </a:solidFill>
            </a:endParaRPr>
          </a:p>
          <a:p>
            <a:pPr marL="0" lvl="0" indent="0" algn="ctr">
              <a:lnSpc>
                <a:spcPct val="100000"/>
              </a:lnSpc>
              <a:spcBef>
                <a:spcPts val="0"/>
              </a:spcBef>
              <a:buNone/>
              <a:defRPr/>
            </a:pPr>
            <a:r>
              <a:rPr lang="el-GR" sz="1600" dirty="0">
                <a:solidFill>
                  <a:schemeClr val="accent1">
                    <a:lumMod val="50000"/>
                  </a:schemeClr>
                </a:solidFill>
              </a:rPr>
              <a:t>Μετά την δήλωση των κατηγοριών δραστηριοτήτων, δηλώνονται οι </a:t>
            </a:r>
            <a:r>
              <a:rPr lang="el-GR" sz="1600" b="1" dirty="0">
                <a:solidFill>
                  <a:schemeClr val="accent1">
                    <a:lumMod val="50000"/>
                  </a:schemeClr>
                </a:solidFill>
              </a:rPr>
              <a:t>ροές</a:t>
            </a:r>
            <a:r>
              <a:rPr lang="el-GR" sz="1600" dirty="0">
                <a:solidFill>
                  <a:schemeClr val="accent1">
                    <a:lumMod val="50000"/>
                  </a:schemeClr>
                </a:solidFill>
              </a:rPr>
              <a:t> που θα πραγματοποιηθούν στο πλαίσιο των δραστηριοτήτων αυτών.</a:t>
            </a:r>
          </a:p>
          <a:p>
            <a:pPr marL="0" lvl="0" indent="0" algn="ctr">
              <a:lnSpc>
                <a:spcPct val="100000"/>
              </a:lnSpc>
              <a:spcBef>
                <a:spcPts val="0"/>
              </a:spcBef>
              <a:buNone/>
              <a:defRPr/>
            </a:pPr>
            <a:r>
              <a:rPr lang="en-US" sz="1600" dirty="0" err="1">
                <a:solidFill>
                  <a:schemeClr val="accent1">
                    <a:lumMod val="50000"/>
                  </a:schemeClr>
                </a:solidFill>
              </a:rPr>
              <a:t>Σύμφων</a:t>
            </a:r>
            <a:r>
              <a:rPr lang="en-US" sz="1600" dirty="0">
                <a:solidFill>
                  <a:schemeClr val="accent1">
                    <a:lumMod val="50000"/>
                  </a:schemeClr>
                </a:solidFill>
              </a:rPr>
              <a:t>α με όσα έχουν δηλωθεί</a:t>
            </a:r>
            <a:r>
              <a:rPr lang="el-GR" sz="1600" dirty="0">
                <a:solidFill>
                  <a:schemeClr val="accent1">
                    <a:lumMod val="50000"/>
                  </a:schemeClr>
                </a:solidFill>
              </a:rPr>
              <a:t>,</a:t>
            </a:r>
            <a:r>
              <a:rPr lang="en-US" sz="1600" dirty="0">
                <a:solidFill>
                  <a:schemeClr val="accent1">
                    <a:lumMod val="50000"/>
                  </a:schemeClr>
                </a:solidFill>
              </a:rPr>
              <a:t> </a:t>
            </a:r>
            <a:r>
              <a:rPr lang="en-US" sz="1600" dirty="0" err="1">
                <a:solidFill>
                  <a:schemeClr val="accent1">
                    <a:lumMod val="50000"/>
                  </a:schemeClr>
                </a:solidFill>
              </a:rPr>
              <a:t>δημιουργούντ</a:t>
            </a:r>
            <a:r>
              <a:rPr lang="en-US" sz="1600" dirty="0">
                <a:solidFill>
                  <a:schemeClr val="accent1">
                    <a:lumMod val="50000"/>
                  </a:schemeClr>
                </a:solidFill>
              </a:rPr>
              <a:t>αι αυτόματα υποκατηγορίες δαπανών στο πεδίο Budget και τα ποσά συμπληρώνονται αυτόματα</a:t>
            </a:r>
            <a:r>
              <a:rPr lang="el-GR" sz="1600" dirty="0">
                <a:solidFill>
                  <a:schemeClr val="accent1">
                    <a:lumMod val="50000"/>
                  </a:schemeClr>
                </a:solidFill>
              </a:rPr>
              <a:t>.</a:t>
            </a:r>
            <a:endParaRPr lang="en-US" sz="1600" dirty="0">
              <a:solidFill>
                <a:schemeClr val="accent1">
                  <a:lumMod val="50000"/>
                </a:schemeClr>
              </a:solidFill>
            </a:endParaRPr>
          </a:p>
          <a:p>
            <a:endParaRPr lang="el-GR" sz="2400" dirty="0"/>
          </a:p>
        </p:txBody>
      </p:sp>
      <p:pic>
        <p:nvPicPr>
          <p:cNvPr id="12" name="Εικόνα 11">
            <a:extLst>
              <a:ext uri="{FF2B5EF4-FFF2-40B4-BE49-F238E27FC236}">
                <a16:creationId xmlns:a16="http://schemas.microsoft.com/office/drawing/2014/main" id="{25F575B5-8F36-4F9C-BF84-E254CE065CAF}"/>
              </a:ext>
            </a:extLst>
          </p:cNvPr>
          <p:cNvPicPr>
            <a:picLocks noChangeAspect="1"/>
          </p:cNvPicPr>
          <p:nvPr/>
        </p:nvPicPr>
        <p:blipFill>
          <a:blip r:embed="rId5"/>
          <a:stretch>
            <a:fillRect/>
          </a:stretch>
        </p:blipFill>
        <p:spPr>
          <a:xfrm>
            <a:off x="0" y="1226467"/>
            <a:ext cx="12192000" cy="4405066"/>
          </a:xfrm>
          <a:prstGeom prst="rect">
            <a:avLst/>
          </a:prstGeom>
        </p:spPr>
      </p:pic>
    </p:spTree>
    <p:extLst>
      <p:ext uri="{BB962C8B-B14F-4D97-AF65-F5344CB8AC3E}">
        <p14:creationId xmlns:p14="http://schemas.microsoft.com/office/powerpoint/2010/main" val="23942054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A0F9F80-4529-4E9F-81E1-FC2199BAC027}"/>
              </a:ext>
            </a:extLst>
          </p:cNvPr>
          <p:cNvSpPr>
            <a:spLocks noGrp="1"/>
          </p:cNvSpPr>
          <p:nvPr>
            <p:ph type="title"/>
          </p:nvPr>
        </p:nvSpPr>
        <p:spPr>
          <a:xfrm>
            <a:off x="838200" y="365125"/>
            <a:ext cx="10515600" cy="624776"/>
          </a:xfrm>
        </p:spPr>
        <p:txBody>
          <a:bodyPr>
            <a:normAutofit fontScale="90000"/>
          </a:bodyPr>
          <a:lstStyle/>
          <a:p>
            <a:pPr algn="ctr"/>
            <a:r>
              <a:rPr lang="el-GR" sz="4800" b="1" dirty="0">
                <a:solidFill>
                  <a:srgbClr val="4472C4">
                    <a:lumMod val="75000"/>
                  </a:srgbClr>
                </a:solidFill>
                <a:ea typeface="+mj-lt"/>
                <a:cs typeface="Calibri Light" panose="020F0302020204030204"/>
              </a:rPr>
              <a:t>Συμπλήρωση αίτησης ΚΑ122</a:t>
            </a:r>
            <a:endParaRPr lang="el-GR" dirty="0"/>
          </a:p>
        </p:txBody>
      </p:sp>
      <p:pic>
        <p:nvPicPr>
          <p:cNvPr id="7" name="Εικόνα 6">
            <a:extLst>
              <a:ext uri="{FF2B5EF4-FFF2-40B4-BE49-F238E27FC236}">
                <a16:creationId xmlns:a16="http://schemas.microsoft.com/office/drawing/2014/main" id="{446AC0C8-A2DC-4C4B-AB85-A7AC1668C6CB}"/>
              </a:ext>
            </a:extLst>
          </p:cNvPr>
          <p:cNvPicPr>
            <a:picLocks noChangeAspect="1"/>
          </p:cNvPicPr>
          <p:nvPr/>
        </p:nvPicPr>
        <p:blipFill>
          <a:blip r:embed="rId3"/>
          <a:stretch>
            <a:fillRect/>
          </a:stretch>
        </p:blipFill>
        <p:spPr>
          <a:xfrm>
            <a:off x="-180330" y="-169327"/>
            <a:ext cx="2469094" cy="999831"/>
          </a:xfrm>
          <a:prstGeom prst="rect">
            <a:avLst/>
          </a:prstGeom>
        </p:spPr>
      </p:pic>
      <p:pic>
        <p:nvPicPr>
          <p:cNvPr id="8" name="Εικόνα 7">
            <a:extLst>
              <a:ext uri="{FF2B5EF4-FFF2-40B4-BE49-F238E27FC236}">
                <a16:creationId xmlns:a16="http://schemas.microsoft.com/office/drawing/2014/main" id="{1B942111-E75C-4A66-ADA0-2BED8B6C65C1}"/>
              </a:ext>
            </a:extLst>
          </p:cNvPr>
          <p:cNvPicPr>
            <a:picLocks noChangeAspect="1"/>
          </p:cNvPicPr>
          <p:nvPr/>
        </p:nvPicPr>
        <p:blipFill>
          <a:blip r:embed="rId4"/>
          <a:stretch>
            <a:fillRect/>
          </a:stretch>
        </p:blipFill>
        <p:spPr>
          <a:xfrm>
            <a:off x="11191242" y="0"/>
            <a:ext cx="987638" cy="932769"/>
          </a:xfrm>
          <a:prstGeom prst="rect">
            <a:avLst/>
          </a:prstGeom>
        </p:spPr>
      </p:pic>
      <p:sp>
        <p:nvSpPr>
          <p:cNvPr id="9" name="Θέση υποσέλιδου 8">
            <a:extLst>
              <a:ext uri="{FF2B5EF4-FFF2-40B4-BE49-F238E27FC236}">
                <a16:creationId xmlns:a16="http://schemas.microsoft.com/office/drawing/2014/main" id="{518A947B-8336-4FBE-A7E9-23B94FB758D8}"/>
              </a:ext>
            </a:extLst>
          </p:cNvPr>
          <p:cNvSpPr>
            <a:spLocks noGrp="1"/>
          </p:cNvSpPr>
          <p:nvPr>
            <p:ph type="ftr" sz="quarter" idx="11"/>
          </p:nvPr>
        </p:nvSpPr>
        <p:spPr>
          <a:xfrm>
            <a:off x="-13120" y="5952748"/>
            <a:ext cx="12192000" cy="768727"/>
          </a:xfrm>
        </p:spPr>
        <p:txBody>
          <a:bodyPr/>
          <a:lstStyle/>
          <a:p>
            <a:pPr>
              <a:lnSpc>
                <a:spcPct val="90000"/>
              </a:lnSpc>
              <a:spcBef>
                <a:spcPts val="1000"/>
              </a:spcBef>
            </a:pPr>
            <a:r>
              <a:rPr lang="en-US" sz="2400" dirty="0">
                <a:solidFill>
                  <a:srgbClr val="70AD47">
                    <a:lumMod val="75000"/>
                  </a:srgbClr>
                </a:solidFill>
              </a:rPr>
              <a:t>Green travel:</a:t>
            </a:r>
            <a:r>
              <a:rPr lang="en-US" sz="2400" dirty="0">
                <a:solidFill>
                  <a:schemeClr val="tx1"/>
                </a:solidFill>
              </a:rPr>
              <a:t> </a:t>
            </a:r>
            <a:r>
              <a:rPr lang="el-GR" sz="2400" dirty="0">
                <a:solidFill>
                  <a:schemeClr val="accent1">
                    <a:lumMod val="50000"/>
                  </a:schemeClr>
                </a:solidFill>
              </a:rPr>
              <a:t>Ποδήλατο, τραίνο, λεωφορείο &amp; </a:t>
            </a:r>
            <a:r>
              <a:rPr lang="el-GR" sz="2400" dirty="0" err="1">
                <a:solidFill>
                  <a:schemeClr val="accent1">
                    <a:lumMod val="50000"/>
                  </a:schemeClr>
                </a:solidFill>
              </a:rPr>
              <a:t>συνεπιβατισμός</a:t>
            </a:r>
            <a:r>
              <a:rPr lang="el-GR" sz="2400" dirty="0">
                <a:solidFill>
                  <a:schemeClr val="accent1">
                    <a:lumMod val="50000"/>
                  </a:schemeClr>
                </a:solidFill>
              </a:rPr>
              <a:t>! Πρέπει το μεγαλύτερο μέρος της διαδρομής (χιλιομετρικά) να είναι </a:t>
            </a:r>
            <a:r>
              <a:rPr lang="en-US" sz="2400" dirty="0">
                <a:solidFill>
                  <a:schemeClr val="accent1">
                    <a:lumMod val="50000"/>
                  </a:schemeClr>
                </a:solidFill>
              </a:rPr>
              <a:t>green!</a:t>
            </a:r>
            <a:r>
              <a:rPr lang="el-GR" sz="2400" dirty="0">
                <a:solidFill>
                  <a:schemeClr val="accent1">
                    <a:lumMod val="50000"/>
                  </a:schemeClr>
                </a:solidFill>
              </a:rPr>
              <a:t> Υψηλότερα εφαρμοστέα ποσά &amp; περισσότερες ημέρες ταξιδιού για </a:t>
            </a:r>
            <a:r>
              <a:rPr lang="en-US" sz="2400" dirty="0">
                <a:solidFill>
                  <a:schemeClr val="accent1">
                    <a:lumMod val="50000"/>
                  </a:schemeClr>
                </a:solidFill>
              </a:rPr>
              <a:t>green travel</a:t>
            </a:r>
            <a:r>
              <a:rPr lang="el-GR" sz="2400" dirty="0">
                <a:solidFill>
                  <a:schemeClr val="accent1">
                    <a:lumMod val="50000"/>
                  </a:schemeClr>
                </a:solidFill>
              </a:rPr>
              <a:t> εν συγκρίσει με συμβατικό ταξίδι (π.χ. αεροπλάνο)  </a:t>
            </a:r>
            <a:r>
              <a:rPr lang="en-US" sz="2400" dirty="0">
                <a:solidFill>
                  <a:schemeClr val="accent1">
                    <a:lumMod val="50000"/>
                  </a:schemeClr>
                </a:solidFill>
              </a:rPr>
              <a:t> </a:t>
            </a:r>
            <a:r>
              <a:rPr lang="el-GR" sz="2400" dirty="0">
                <a:solidFill>
                  <a:schemeClr val="accent1">
                    <a:lumMod val="50000"/>
                  </a:schemeClr>
                </a:solidFill>
              </a:rPr>
              <a:t> </a:t>
            </a:r>
          </a:p>
          <a:p>
            <a:pPr lvl="0">
              <a:lnSpc>
                <a:spcPct val="90000"/>
              </a:lnSpc>
              <a:spcBef>
                <a:spcPts val="1000"/>
              </a:spcBef>
            </a:pPr>
            <a:r>
              <a:rPr lang="el-GR" sz="2800" dirty="0">
                <a:solidFill>
                  <a:prstClr val="black"/>
                </a:solidFill>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5" name="Εικόνα 4">
            <a:extLst>
              <a:ext uri="{FF2B5EF4-FFF2-40B4-BE49-F238E27FC236}">
                <a16:creationId xmlns:a16="http://schemas.microsoft.com/office/drawing/2014/main" id="{782C280B-9BB1-43E6-A535-3F575E8F046F}"/>
              </a:ext>
            </a:extLst>
          </p:cNvPr>
          <p:cNvPicPr>
            <a:picLocks noChangeAspect="1"/>
          </p:cNvPicPr>
          <p:nvPr/>
        </p:nvPicPr>
        <p:blipFill>
          <a:blip r:embed="rId5"/>
          <a:stretch>
            <a:fillRect/>
          </a:stretch>
        </p:blipFill>
        <p:spPr>
          <a:xfrm>
            <a:off x="-13120" y="1524353"/>
            <a:ext cx="12192000" cy="3734546"/>
          </a:xfrm>
          <a:prstGeom prst="rect">
            <a:avLst/>
          </a:prstGeom>
        </p:spPr>
      </p:pic>
    </p:spTree>
    <p:extLst>
      <p:ext uri="{BB962C8B-B14F-4D97-AF65-F5344CB8AC3E}">
        <p14:creationId xmlns:p14="http://schemas.microsoft.com/office/powerpoint/2010/main" val="31521497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09504E9-18B1-47D4-B1E0-81EE2E7CE746}"/>
              </a:ext>
            </a:extLst>
          </p:cNvPr>
          <p:cNvSpPr>
            <a:spLocks noGrp="1"/>
          </p:cNvSpPr>
          <p:nvPr>
            <p:ph type="title"/>
          </p:nvPr>
        </p:nvSpPr>
        <p:spPr/>
        <p:txBody>
          <a:bodyPr/>
          <a:lstStyle/>
          <a:p>
            <a:pPr algn="ctr"/>
            <a:r>
              <a:rPr lang="el-GR" b="1" dirty="0">
                <a:solidFill>
                  <a:srgbClr val="4472C4">
                    <a:lumMod val="75000"/>
                  </a:srgbClr>
                </a:solidFill>
                <a:ea typeface="+mj-lt"/>
                <a:cs typeface="Calibri Light" panose="020F0302020204030204"/>
              </a:rPr>
              <a:t>Συμπλήρωση αίτησης ΚΑ122</a:t>
            </a:r>
            <a:endParaRPr lang="el-GR" dirty="0"/>
          </a:p>
        </p:txBody>
      </p:sp>
      <p:pic>
        <p:nvPicPr>
          <p:cNvPr id="4" name="Θέση περιεχομένου 3">
            <a:extLst>
              <a:ext uri="{FF2B5EF4-FFF2-40B4-BE49-F238E27FC236}">
                <a16:creationId xmlns:a16="http://schemas.microsoft.com/office/drawing/2014/main" id="{DD962791-A5F3-4DFE-9EA4-D8B2F3303BA4}"/>
              </a:ext>
            </a:extLst>
          </p:cNvPr>
          <p:cNvPicPr>
            <a:picLocks noGrp="1" noChangeAspect="1"/>
          </p:cNvPicPr>
          <p:nvPr>
            <p:ph idx="1"/>
          </p:nvPr>
        </p:nvPicPr>
        <p:blipFill>
          <a:blip r:embed="rId3"/>
          <a:stretch>
            <a:fillRect/>
          </a:stretch>
        </p:blipFill>
        <p:spPr>
          <a:xfrm>
            <a:off x="1956881" y="1419160"/>
            <a:ext cx="8278238" cy="4783572"/>
          </a:xfrm>
          <a:prstGeom prst="rect">
            <a:avLst/>
          </a:prstGeom>
        </p:spPr>
      </p:pic>
      <p:pic>
        <p:nvPicPr>
          <p:cNvPr id="5" name="Εικόνα 4">
            <a:extLst>
              <a:ext uri="{FF2B5EF4-FFF2-40B4-BE49-F238E27FC236}">
                <a16:creationId xmlns:a16="http://schemas.microsoft.com/office/drawing/2014/main" id="{4D66520A-01B3-4031-B149-055912BE0272}"/>
              </a:ext>
            </a:extLst>
          </p:cNvPr>
          <p:cNvPicPr>
            <a:picLocks noChangeAspect="1"/>
          </p:cNvPicPr>
          <p:nvPr/>
        </p:nvPicPr>
        <p:blipFill>
          <a:blip r:embed="rId4"/>
          <a:stretch>
            <a:fillRect/>
          </a:stretch>
        </p:blipFill>
        <p:spPr>
          <a:xfrm>
            <a:off x="0" y="-14254"/>
            <a:ext cx="2469094" cy="999831"/>
          </a:xfrm>
          <a:prstGeom prst="rect">
            <a:avLst/>
          </a:prstGeom>
        </p:spPr>
      </p:pic>
      <p:pic>
        <p:nvPicPr>
          <p:cNvPr id="6" name="Εικόνα 5">
            <a:extLst>
              <a:ext uri="{FF2B5EF4-FFF2-40B4-BE49-F238E27FC236}">
                <a16:creationId xmlns:a16="http://schemas.microsoft.com/office/drawing/2014/main" id="{08AAD850-AAD6-4D27-B9AC-3B297CECA5F4}"/>
              </a:ext>
            </a:extLst>
          </p:cNvPr>
          <p:cNvPicPr>
            <a:picLocks noChangeAspect="1"/>
          </p:cNvPicPr>
          <p:nvPr/>
        </p:nvPicPr>
        <p:blipFill>
          <a:blip r:embed="rId5"/>
          <a:stretch>
            <a:fillRect/>
          </a:stretch>
        </p:blipFill>
        <p:spPr>
          <a:xfrm>
            <a:off x="11191242" y="0"/>
            <a:ext cx="987638" cy="932769"/>
          </a:xfrm>
          <a:prstGeom prst="rect">
            <a:avLst/>
          </a:prstGeom>
        </p:spPr>
      </p:pic>
      <p:sp>
        <p:nvSpPr>
          <p:cNvPr id="7" name="Ορθογώνιο 6">
            <a:extLst>
              <a:ext uri="{FF2B5EF4-FFF2-40B4-BE49-F238E27FC236}">
                <a16:creationId xmlns:a16="http://schemas.microsoft.com/office/drawing/2014/main" id="{EA093376-03C6-4680-BF1D-B2E2E92E29AE}"/>
              </a:ext>
            </a:extLst>
          </p:cNvPr>
          <p:cNvSpPr/>
          <p:nvPr/>
        </p:nvSpPr>
        <p:spPr>
          <a:xfrm>
            <a:off x="476655" y="3105835"/>
            <a:ext cx="11263061" cy="3693319"/>
          </a:xfrm>
          <a:prstGeom prst="rect">
            <a:avLst/>
          </a:prstGeom>
        </p:spPr>
        <p:txBody>
          <a:bodyPr wrap="square">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algn="ctr"/>
            <a:r>
              <a:rPr lang="en-US" sz="2000" b="1" dirty="0">
                <a:solidFill>
                  <a:schemeClr val="accent1">
                    <a:lumMod val="50000"/>
                  </a:schemeClr>
                </a:solidFill>
              </a:rPr>
              <a:t>https://erasmus-plus.ec.europa.eu/resources-and-tools/distance-calculator</a:t>
            </a:r>
            <a:endParaRPr lang="el-GR" b="1" dirty="0">
              <a:solidFill>
                <a:schemeClr val="accent1">
                  <a:lumMod val="50000"/>
                </a:schemeClr>
              </a:solidFill>
            </a:endParaRPr>
          </a:p>
        </p:txBody>
      </p:sp>
    </p:spTree>
    <p:extLst>
      <p:ext uri="{BB962C8B-B14F-4D97-AF65-F5344CB8AC3E}">
        <p14:creationId xmlns:p14="http://schemas.microsoft.com/office/powerpoint/2010/main" val="17125201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A0F9F80-4529-4E9F-81E1-FC2199BAC027}"/>
              </a:ext>
            </a:extLst>
          </p:cNvPr>
          <p:cNvSpPr>
            <a:spLocks noGrp="1"/>
          </p:cNvSpPr>
          <p:nvPr>
            <p:ph type="title"/>
          </p:nvPr>
        </p:nvSpPr>
        <p:spPr>
          <a:xfrm>
            <a:off x="838200" y="365125"/>
            <a:ext cx="10515600" cy="624776"/>
          </a:xfrm>
        </p:spPr>
        <p:txBody>
          <a:bodyPr>
            <a:normAutofit fontScale="90000"/>
          </a:bodyPr>
          <a:lstStyle/>
          <a:p>
            <a:pPr algn="ctr"/>
            <a:r>
              <a:rPr lang="el-GR" sz="4800" b="1" dirty="0">
                <a:solidFill>
                  <a:srgbClr val="4472C4">
                    <a:lumMod val="75000"/>
                  </a:srgbClr>
                </a:solidFill>
                <a:ea typeface="+mj-lt"/>
                <a:cs typeface="Calibri Light" panose="020F0302020204030204"/>
              </a:rPr>
              <a:t>Συμπλήρωση αίτησης ΚΑ122</a:t>
            </a:r>
            <a:endParaRPr lang="el-GR" dirty="0"/>
          </a:p>
        </p:txBody>
      </p:sp>
      <p:pic>
        <p:nvPicPr>
          <p:cNvPr id="7" name="Εικόνα 6">
            <a:extLst>
              <a:ext uri="{FF2B5EF4-FFF2-40B4-BE49-F238E27FC236}">
                <a16:creationId xmlns:a16="http://schemas.microsoft.com/office/drawing/2014/main" id="{446AC0C8-A2DC-4C4B-AB85-A7AC1668C6CB}"/>
              </a:ext>
            </a:extLst>
          </p:cNvPr>
          <p:cNvPicPr>
            <a:picLocks noChangeAspect="1"/>
          </p:cNvPicPr>
          <p:nvPr/>
        </p:nvPicPr>
        <p:blipFill>
          <a:blip r:embed="rId3"/>
          <a:stretch>
            <a:fillRect/>
          </a:stretch>
        </p:blipFill>
        <p:spPr>
          <a:xfrm>
            <a:off x="-180330" y="-169327"/>
            <a:ext cx="2469094" cy="999831"/>
          </a:xfrm>
          <a:prstGeom prst="rect">
            <a:avLst/>
          </a:prstGeom>
        </p:spPr>
      </p:pic>
      <p:pic>
        <p:nvPicPr>
          <p:cNvPr id="8" name="Εικόνα 7">
            <a:extLst>
              <a:ext uri="{FF2B5EF4-FFF2-40B4-BE49-F238E27FC236}">
                <a16:creationId xmlns:a16="http://schemas.microsoft.com/office/drawing/2014/main" id="{1B942111-E75C-4A66-ADA0-2BED8B6C65C1}"/>
              </a:ext>
            </a:extLst>
          </p:cNvPr>
          <p:cNvPicPr>
            <a:picLocks noChangeAspect="1"/>
          </p:cNvPicPr>
          <p:nvPr/>
        </p:nvPicPr>
        <p:blipFill>
          <a:blip r:embed="rId4"/>
          <a:stretch>
            <a:fillRect/>
          </a:stretch>
        </p:blipFill>
        <p:spPr>
          <a:xfrm>
            <a:off x="11191242" y="0"/>
            <a:ext cx="987638" cy="932769"/>
          </a:xfrm>
          <a:prstGeom prst="rect">
            <a:avLst/>
          </a:prstGeom>
        </p:spPr>
      </p:pic>
      <p:sp>
        <p:nvSpPr>
          <p:cNvPr id="9" name="Θέση υποσέλιδου 8">
            <a:extLst>
              <a:ext uri="{FF2B5EF4-FFF2-40B4-BE49-F238E27FC236}">
                <a16:creationId xmlns:a16="http://schemas.microsoft.com/office/drawing/2014/main" id="{518A947B-8336-4FBE-A7E9-23B94FB758D8}"/>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5" name="Εικόνα 4">
            <a:extLst>
              <a:ext uri="{FF2B5EF4-FFF2-40B4-BE49-F238E27FC236}">
                <a16:creationId xmlns:a16="http://schemas.microsoft.com/office/drawing/2014/main" id="{65755476-BAE0-462D-AFA0-06920BFAC8FD}"/>
              </a:ext>
            </a:extLst>
          </p:cNvPr>
          <p:cNvPicPr>
            <a:picLocks noChangeAspect="1"/>
          </p:cNvPicPr>
          <p:nvPr/>
        </p:nvPicPr>
        <p:blipFill>
          <a:blip r:embed="rId5"/>
          <a:stretch>
            <a:fillRect/>
          </a:stretch>
        </p:blipFill>
        <p:spPr>
          <a:xfrm>
            <a:off x="139959" y="1195629"/>
            <a:ext cx="11943184" cy="3819983"/>
          </a:xfrm>
          <a:prstGeom prst="rect">
            <a:avLst/>
          </a:prstGeom>
        </p:spPr>
      </p:pic>
      <p:sp>
        <p:nvSpPr>
          <p:cNvPr id="10" name="Ορθογώνιο 9">
            <a:extLst>
              <a:ext uri="{FF2B5EF4-FFF2-40B4-BE49-F238E27FC236}">
                <a16:creationId xmlns:a16="http://schemas.microsoft.com/office/drawing/2014/main" id="{196FBBCF-2865-4891-8E6B-9C0F37F48CEE}"/>
              </a:ext>
            </a:extLst>
          </p:cNvPr>
          <p:cNvSpPr/>
          <p:nvPr/>
        </p:nvSpPr>
        <p:spPr>
          <a:xfrm>
            <a:off x="40532" y="2690335"/>
            <a:ext cx="11856396" cy="4801314"/>
          </a:xfrm>
          <a:prstGeom prst="rect">
            <a:avLst/>
          </a:prstGeom>
        </p:spPr>
        <p:txBody>
          <a:bodyPr wrap="square">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algn="ctr"/>
            <a:r>
              <a:rPr lang="el-GR" dirty="0">
                <a:solidFill>
                  <a:schemeClr val="accent1">
                    <a:lumMod val="50000"/>
                  </a:schemeClr>
                </a:solidFill>
              </a:rPr>
              <a:t>Οι </a:t>
            </a:r>
            <a:r>
              <a:rPr lang="el-GR" b="1" dirty="0">
                <a:solidFill>
                  <a:schemeClr val="accent1">
                    <a:lumMod val="50000"/>
                  </a:schemeClr>
                </a:solidFill>
              </a:rPr>
              <a:t>υψηλές δαπάνες μετακίνησης </a:t>
            </a:r>
            <a:r>
              <a:rPr lang="el-GR" dirty="0">
                <a:solidFill>
                  <a:schemeClr val="accent1">
                    <a:lumMod val="50000"/>
                  </a:schemeClr>
                </a:solidFill>
              </a:rPr>
              <a:t>ισχύουν σε περιπτώσεις στις οποίες η επιχορήγηση για την κάλυψη δαπανών μετακίνησης βάσει </a:t>
            </a:r>
            <a:r>
              <a:rPr lang="el-GR" dirty="0" err="1">
                <a:solidFill>
                  <a:schemeClr val="accent1">
                    <a:lumMod val="50000"/>
                  </a:schemeClr>
                </a:solidFill>
              </a:rPr>
              <a:t>μοναδιαίου</a:t>
            </a:r>
            <a:r>
              <a:rPr lang="el-GR" dirty="0">
                <a:solidFill>
                  <a:schemeClr val="accent1">
                    <a:lumMod val="50000"/>
                  </a:schemeClr>
                </a:solidFill>
              </a:rPr>
              <a:t> κόστους δεν καλύπτει το 70 % των δαπανών μετακίνησης των συμμετεχόντων </a:t>
            </a:r>
          </a:p>
          <a:p>
            <a:pPr algn="ctr"/>
            <a:r>
              <a:rPr lang="el-GR" dirty="0">
                <a:solidFill>
                  <a:schemeClr val="accent1">
                    <a:lumMod val="50000"/>
                  </a:schemeClr>
                </a:solidFill>
              </a:rPr>
              <a:t>λόγω γεωγραφικών ή άλλων εμποδίων. </a:t>
            </a:r>
          </a:p>
          <a:p>
            <a:pPr algn="ctr"/>
            <a:r>
              <a:rPr lang="el-GR" dirty="0">
                <a:solidFill>
                  <a:schemeClr val="accent1">
                    <a:lumMod val="50000"/>
                  </a:schemeClr>
                </a:solidFill>
              </a:rPr>
              <a:t>Εφόσον γίνει δεκτή η αίτησή σας, θα λάβετε το </a:t>
            </a:r>
            <a:r>
              <a:rPr lang="el-GR" b="1" dirty="0">
                <a:solidFill>
                  <a:schemeClr val="accent1">
                    <a:lumMod val="50000"/>
                  </a:schemeClr>
                </a:solidFill>
              </a:rPr>
              <a:t>80%</a:t>
            </a:r>
            <a:r>
              <a:rPr lang="el-GR" dirty="0">
                <a:solidFill>
                  <a:schemeClr val="accent1">
                    <a:lumMod val="50000"/>
                  </a:schemeClr>
                </a:solidFill>
              </a:rPr>
              <a:t> των επιλέξιμων δαπανών. Το ποσό αυτό αντικαθιστά την χρηματοδότηση βάση </a:t>
            </a:r>
            <a:r>
              <a:rPr lang="el-GR" dirty="0" err="1">
                <a:solidFill>
                  <a:schemeClr val="accent1">
                    <a:lumMod val="50000"/>
                  </a:schemeClr>
                </a:solidFill>
              </a:rPr>
              <a:t>μοναδιαίου</a:t>
            </a:r>
            <a:r>
              <a:rPr lang="el-GR" dirty="0">
                <a:solidFill>
                  <a:schemeClr val="accent1">
                    <a:lumMod val="50000"/>
                  </a:schemeClr>
                </a:solidFill>
              </a:rPr>
              <a:t> κόστους δαπάνης. </a:t>
            </a:r>
          </a:p>
          <a:p>
            <a:pPr marL="342900" indent="-342900">
              <a:buAutoNum type="arabicParenR"/>
            </a:pPr>
            <a:endParaRPr lang="el-GR" dirty="0"/>
          </a:p>
          <a:p>
            <a:pPr marL="342900" indent="-342900">
              <a:buAutoNum type="arabicParenR"/>
            </a:pPr>
            <a:endParaRPr lang="el-GR" dirty="0"/>
          </a:p>
          <a:p>
            <a:pPr marL="342900" indent="-342900">
              <a:buAutoNum type="arabicParenR"/>
            </a:pPr>
            <a:endParaRPr lang="el-GR" dirty="0"/>
          </a:p>
        </p:txBody>
      </p:sp>
    </p:spTree>
    <p:extLst>
      <p:ext uri="{BB962C8B-B14F-4D97-AF65-F5344CB8AC3E}">
        <p14:creationId xmlns:p14="http://schemas.microsoft.com/office/powerpoint/2010/main" val="24754879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A0F9F80-4529-4E9F-81E1-FC2199BAC027}"/>
              </a:ext>
            </a:extLst>
          </p:cNvPr>
          <p:cNvSpPr>
            <a:spLocks noGrp="1"/>
          </p:cNvSpPr>
          <p:nvPr>
            <p:ph type="title"/>
          </p:nvPr>
        </p:nvSpPr>
        <p:spPr>
          <a:xfrm>
            <a:off x="838200" y="365125"/>
            <a:ext cx="10515600" cy="624776"/>
          </a:xfrm>
        </p:spPr>
        <p:txBody>
          <a:bodyPr>
            <a:normAutofit fontScale="90000"/>
          </a:bodyPr>
          <a:lstStyle/>
          <a:p>
            <a:pPr algn="ctr"/>
            <a:r>
              <a:rPr lang="el-GR" sz="4800" b="1" dirty="0">
                <a:solidFill>
                  <a:srgbClr val="4472C4">
                    <a:lumMod val="75000"/>
                  </a:srgbClr>
                </a:solidFill>
                <a:ea typeface="+mj-lt"/>
                <a:cs typeface="Calibri Light" panose="020F0302020204030204"/>
              </a:rPr>
              <a:t>Συμπλήρωση αίτησης ΚΑ122</a:t>
            </a:r>
            <a:endParaRPr lang="el-GR" dirty="0"/>
          </a:p>
        </p:txBody>
      </p:sp>
      <p:pic>
        <p:nvPicPr>
          <p:cNvPr id="7" name="Εικόνα 6">
            <a:extLst>
              <a:ext uri="{FF2B5EF4-FFF2-40B4-BE49-F238E27FC236}">
                <a16:creationId xmlns:a16="http://schemas.microsoft.com/office/drawing/2014/main" id="{446AC0C8-A2DC-4C4B-AB85-A7AC1668C6CB}"/>
              </a:ext>
            </a:extLst>
          </p:cNvPr>
          <p:cNvPicPr>
            <a:picLocks noChangeAspect="1"/>
          </p:cNvPicPr>
          <p:nvPr/>
        </p:nvPicPr>
        <p:blipFill>
          <a:blip r:embed="rId3"/>
          <a:stretch>
            <a:fillRect/>
          </a:stretch>
        </p:blipFill>
        <p:spPr>
          <a:xfrm>
            <a:off x="-180330" y="-169327"/>
            <a:ext cx="2469094" cy="999831"/>
          </a:xfrm>
          <a:prstGeom prst="rect">
            <a:avLst/>
          </a:prstGeom>
        </p:spPr>
      </p:pic>
      <p:pic>
        <p:nvPicPr>
          <p:cNvPr id="8" name="Εικόνα 7">
            <a:extLst>
              <a:ext uri="{FF2B5EF4-FFF2-40B4-BE49-F238E27FC236}">
                <a16:creationId xmlns:a16="http://schemas.microsoft.com/office/drawing/2014/main" id="{1B942111-E75C-4A66-ADA0-2BED8B6C65C1}"/>
              </a:ext>
            </a:extLst>
          </p:cNvPr>
          <p:cNvPicPr>
            <a:picLocks noChangeAspect="1"/>
          </p:cNvPicPr>
          <p:nvPr/>
        </p:nvPicPr>
        <p:blipFill>
          <a:blip r:embed="rId4"/>
          <a:stretch>
            <a:fillRect/>
          </a:stretch>
        </p:blipFill>
        <p:spPr>
          <a:xfrm>
            <a:off x="11191242" y="0"/>
            <a:ext cx="987638" cy="932769"/>
          </a:xfrm>
          <a:prstGeom prst="rect">
            <a:avLst/>
          </a:prstGeom>
        </p:spPr>
      </p:pic>
      <p:sp>
        <p:nvSpPr>
          <p:cNvPr id="9" name="Θέση υποσέλιδου 8">
            <a:extLst>
              <a:ext uri="{FF2B5EF4-FFF2-40B4-BE49-F238E27FC236}">
                <a16:creationId xmlns:a16="http://schemas.microsoft.com/office/drawing/2014/main" id="{518A947B-8336-4FBE-A7E9-23B94FB758D8}"/>
              </a:ext>
            </a:extLst>
          </p:cNvPr>
          <p:cNvSpPr>
            <a:spLocks noGrp="1"/>
          </p:cNvSpPr>
          <p:nvPr>
            <p:ph type="ftr" sz="quarter" idx="11"/>
          </p:nvPr>
        </p:nvSpPr>
        <p:spPr>
          <a:xfrm>
            <a:off x="-14664" y="4815191"/>
            <a:ext cx="12109387" cy="1907370"/>
          </a:xfrm>
        </p:spPr>
        <p:txBody>
          <a:bodyPr/>
          <a:lstStyle/>
          <a:p>
            <a:pPr lvl="0"/>
            <a:r>
              <a:rPr lang="el-GR" sz="1800" dirty="0">
                <a:solidFill>
                  <a:schemeClr val="accent1">
                    <a:lumMod val="50000"/>
                  </a:schemeClr>
                </a:solidFill>
              </a:rPr>
              <a:t>Προσοχή! Υπάρχουν 2 κατηγορίες χρηματοδότησης. Αυτή της Στήριξης και Ένταξης για τους οργανισμούς την οποία διαχειρίζεται ο φορέας και υπολογίζεται βάση </a:t>
            </a:r>
            <a:r>
              <a:rPr lang="el-GR" sz="1800" dirty="0" err="1">
                <a:solidFill>
                  <a:schemeClr val="accent1">
                    <a:lumMod val="50000"/>
                  </a:schemeClr>
                </a:solidFill>
              </a:rPr>
              <a:t>μοναδιαίου</a:t>
            </a:r>
            <a:r>
              <a:rPr lang="el-GR" sz="1800" dirty="0">
                <a:solidFill>
                  <a:schemeClr val="accent1">
                    <a:lumMod val="50000"/>
                  </a:schemeClr>
                </a:solidFill>
              </a:rPr>
              <a:t> κόστους δαπάνης (</a:t>
            </a:r>
            <a:r>
              <a:rPr lang="en-US" sz="1800" dirty="0">
                <a:solidFill>
                  <a:schemeClr val="accent1">
                    <a:lumMod val="50000"/>
                  </a:schemeClr>
                </a:solidFill>
              </a:rPr>
              <a:t>unit cost)</a:t>
            </a:r>
            <a:r>
              <a:rPr lang="el-GR" sz="1800" dirty="0">
                <a:solidFill>
                  <a:schemeClr val="accent1">
                    <a:lumMod val="50000"/>
                  </a:schemeClr>
                </a:solidFill>
              </a:rPr>
              <a:t> και αυτή της Στήριξης και Ένταξης για τους συμμετέχοντες με λιγότερες ευκαιρίες που πάλι διαχειρίζεται ο φορέας (σύμφωνα με τη Σύμβαση που θα υπογραφεί με τον συμμετέχοντα με λιγότερες ευκαιρίες) αλλά υπολογίζεται βάση πραγματικού κόστους δαπάνης (</a:t>
            </a:r>
            <a:r>
              <a:rPr lang="en-US" sz="1800" dirty="0">
                <a:solidFill>
                  <a:schemeClr val="accent1">
                    <a:lumMod val="50000"/>
                  </a:schemeClr>
                </a:solidFill>
              </a:rPr>
              <a:t>real cost)</a:t>
            </a:r>
            <a:endParaRPr lang="el-GR" sz="1600" dirty="0">
              <a:solidFill>
                <a:schemeClr val="accent1">
                  <a:lumMod val="50000"/>
                </a:schemeClr>
              </a:solidFill>
            </a:endParaRPr>
          </a:p>
        </p:txBody>
      </p:sp>
      <p:pic>
        <p:nvPicPr>
          <p:cNvPr id="4" name="Εικόνα 3">
            <a:extLst>
              <a:ext uri="{FF2B5EF4-FFF2-40B4-BE49-F238E27FC236}">
                <a16:creationId xmlns:a16="http://schemas.microsoft.com/office/drawing/2014/main" id="{9F99CEB5-2A30-4CFD-8F0C-A7DDB5023E25}"/>
              </a:ext>
            </a:extLst>
          </p:cNvPr>
          <p:cNvPicPr>
            <a:picLocks noChangeAspect="1"/>
          </p:cNvPicPr>
          <p:nvPr/>
        </p:nvPicPr>
        <p:blipFill>
          <a:blip r:embed="rId5"/>
          <a:stretch>
            <a:fillRect/>
          </a:stretch>
        </p:blipFill>
        <p:spPr>
          <a:xfrm>
            <a:off x="129766" y="1467221"/>
            <a:ext cx="11820525" cy="3248025"/>
          </a:xfrm>
          <a:prstGeom prst="rect">
            <a:avLst/>
          </a:prstGeom>
        </p:spPr>
      </p:pic>
    </p:spTree>
    <p:extLst>
      <p:ext uri="{BB962C8B-B14F-4D97-AF65-F5344CB8AC3E}">
        <p14:creationId xmlns:p14="http://schemas.microsoft.com/office/powerpoint/2010/main" val="2510323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A0F9F80-4529-4E9F-81E1-FC2199BAC027}"/>
              </a:ext>
            </a:extLst>
          </p:cNvPr>
          <p:cNvSpPr>
            <a:spLocks noGrp="1"/>
          </p:cNvSpPr>
          <p:nvPr>
            <p:ph type="title"/>
          </p:nvPr>
        </p:nvSpPr>
        <p:spPr>
          <a:xfrm>
            <a:off x="838200" y="365125"/>
            <a:ext cx="10515600" cy="624776"/>
          </a:xfrm>
        </p:spPr>
        <p:txBody>
          <a:bodyPr>
            <a:normAutofit fontScale="90000"/>
          </a:bodyPr>
          <a:lstStyle/>
          <a:p>
            <a:pPr algn="ctr"/>
            <a:r>
              <a:rPr lang="el-GR" sz="4800" b="1" dirty="0">
                <a:solidFill>
                  <a:srgbClr val="4472C4">
                    <a:lumMod val="75000"/>
                  </a:srgbClr>
                </a:solidFill>
                <a:ea typeface="+mj-lt"/>
                <a:cs typeface="Calibri Light" panose="020F0302020204030204"/>
              </a:rPr>
              <a:t>Συμπλήρωση αίτησης ΚΑ122</a:t>
            </a:r>
            <a:endParaRPr lang="el-GR" dirty="0"/>
          </a:p>
        </p:txBody>
      </p:sp>
      <p:pic>
        <p:nvPicPr>
          <p:cNvPr id="7" name="Εικόνα 6">
            <a:extLst>
              <a:ext uri="{FF2B5EF4-FFF2-40B4-BE49-F238E27FC236}">
                <a16:creationId xmlns:a16="http://schemas.microsoft.com/office/drawing/2014/main" id="{446AC0C8-A2DC-4C4B-AB85-A7AC1668C6CB}"/>
              </a:ext>
            </a:extLst>
          </p:cNvPr>
          <p:cNvPicPr>
            <a:picLocks noChangeAspect="1"/>
          </p:cNvPicPr>
          <p:nvPr/>
        </p:nvPicPr>
        <p:blipFill>
          <a:blip r:embed="rId3"/>
          <a:stretch>
            <a:fillRect/>
          </a:stretch>
        </p:blipFill>
        <p:spPr>
          <a:xfrm>
            <a:off x="-180330" y="-169327"/>
            <a:ext cx="2469094" cy="999831"/>
          </a:xfrm>
          <a:prstGeom prst="rect">
            <a:avLst/>
          </a:prstGeom>
        </p:spPr>
      </p:pic>
      <p:pic>
        <p:nvPicPr>
          <p:cNvPr id="8" name="Εικόνα 7">
            <a:extLst>
              <a:ext uri="{FF2B5EF4-FFF2-40B4-BE49-F238E27FC236}">
                <a16:creationId xmlns:a16="http://schemas.microsoft.com/office/drawing/2014/main" id="{1B942111-E75C-4A66-ADA0-2BED8B6C65C1}"/>
              </a:ext>
            </a:extLst>
          </p:cNvPr>
          <p:cNvPicPr>
            <a:picLocks noChangeAspect="1"/>
          </p:cNvPicPr>
          <p:nvPr/>
        </p:nvPicPr>
        <p:blipFill>
          <a:blip r:embed="rId4"/>
          <a:stretch>
            <a:fillRect/>
          </a:stretch>
        </p:blipFill>
        <p:spPr>
          <a:xfrm>
            <a:off x="11191242" y="0"/>
            <a:ext cx="987638" cy="932769"/>
          </a:xfrm>
          <a:prstGeom prst="rect">
            <a:avLst/>
          </a:prstGeom>
        </p:spPr>
      </p:pic>
      <p:sp>
        <p:nvSpPr>
          <p:cNvPr id="9" name="Θέση υποσέλιδου 8">
            <a:extLst>
              <a:ext uri="{FF2B5EF4-FFF2-40B4-BE49-F238E27FC236}">
                <a16:creationId xmlns:a16="http://schemas.microsoft.com/office/drawing/2014/main" id="{518A947B-8336-4FBE-A7E9-23B94FB758D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3" name="Εικόνα 2">
            <a:extLst>
              <a:ext uri="{FF2B5EF4-FFF2-40B4-BE49-F238E27FC236}">
                <a16:creationId xmlns:a16="http://schemas.microsoft.com/office/drawing/2014/main" id="{423D2385-F746-47BC-B8EC-F13E524EE779}"/>
              </a:ext>
            </a:extLst>
          </p:cNvPr>
          <p:cNvPicPr>
            <a:picLocks noChangeAspect="1"/>
          </p:cNvPicPr>
          <p:nvPr/>
        </p:nvPicPr>
        <p:blipFill>
          <a:blip r:embed="rId5"/>
          <a:stretch>
            <a:fillRect/>
          </a:stretch>
        </p:blipFill>
        <p:spPr>
          <a:xfrm>
            <a:off x="108154" y="1195629"/>
            <a:ext cx="11965859" cy="4634811"/>
          </a:xfrm>
          <a:prstGeom prst="rect">
            <a:avLst/>
          </a:prstGeom>
        </p:spPr>
      </p:pic>
    </p:spTree>
    <p:extLst>
      <p:ext uri="{BB962C8B-B14F-4D97-AF65-F5344CB8AC3E}">
        <p14:creationId xmlns:p14="http://schemas.microsoft.com/office/powerpoint/2010/main" val="17819962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A0F9F80-4529-4E9F-81E1-FC2199BAC027}"/>
              </a:ext>
            </a:extLst>
          </p:cNvPr>
          <p:cNvSpPr>
            <a:spLocks noGrp="1"/>
          </p:cNvSpPr>
          <p:nvPr>
            <p:ph type="title"/>
          </p:nvPr>
        </p:nvSpPr>
        <p:spPr>
          <a:xfrm>
            <a:off x="838200" y="365125"/>
            <a:ext cx="10515600" cy="624776"/>
          </a:xfrm>
        </p:spPr>
        <p:txBody>
          <a:bodyPr>
            <a:normAutofit fontScale="90000"/>
          </a:bodyPr>
          <a:lstStyle/>
          <a:p>
            <a:pPr algn="ctr"/>
            <a:r>
              <a:rPr lang="el-GR" sz="4800" b="1" dirty="0">
                <a:solidFill>
                  <a:srgbClr val="4472C4">
                    <a:lumMod val="75000"/>
                  </a:srgbClr>
                </a:solidFill>
                <a:ea typeface="+mj-lt"/>
                <a:cs typeface="Calibri Light" panose="020F0302020204030204"/>
              </a:rPr>
              <a:t>Συμπλήρωση αίτησης ΚΑ122</a:t>
            </a:r>
            <a:endParaRPr lang="el-GR" dirty="0"/>
          </a:p>
        </p:txBody>
      </p:sp>
      <p:pic>
        <p:nvPicPr>
          <p:cNvPr id="7" name="Εικόνα 6">
            <a:extLst>
              <a:ext uri="{FF2B5EF4-FFF2-40B4-BE49-F238E27FC236}">
                <a16:creationId xmlns:a16="http://schemas.microsoft.com/office/drawing/2014/main" id="{446AC0C8-A2DC-4C4B-AB85-A7AC1668C6CB}"/>
              </a:ext>
            </a:extLst>
          </p:cNvPr>
          <p:cNvPicPr>
            <a:picLocks noChangeAspect="1"/>
          </p:cNvPicPr>
          <p:nvPr/>
        </p:nvPicPr>
        <p:blipFill>
          <a:blip r:embed="rId3"/>
          <a:stretch>
            <a:fillRect/>
          </a:stretch>
        </p:blipFill>
        <p:spPr>
          <a:xfrm>
            <a:off x="-180330" y="-169327"/>
            <a:ext cx="2469094" cy="999831"/>
          </a:xfrm>
          <a:prstGeom prst="rect">
            <a:avLst/>
          </a:prstGeom>
        </p:spPr>
      </p:pic>
      <p:pic>
        <p:nvPicPr>
          <p:cNvPr id="8" name="Εικόνα 7">
            <a:extLst>
              <a:ext uri="{FF2B5EF4-FFF2-40B4-BE49-F238E27FC236}">
                <a16:creationId xmlns:a16="http://schemas.microsoft.com/office/drawing/2014/main" id="{1B942111-E75C-4A66-ADA0-2BED8B6C65C1}"/>
              </a:ext>
            </a:extLst>
          </p:cNvPr>
          <p:cNvPicPr>
            <a:picLocks noChangeAspect="1"/>
          </p:cNvPicPr>
          <p:nvPr/>
        </p:nvPicPr>
        <p:blipFill>
          <a:blip r:embed="rId4"/>
          <a:stretch>
            <a:fillRect/>
          </a:stretch>
        </p:blipFill>
        <p:spPr>
          <a:xfrm>
            <a:off x="11191242" y="0"/>
            <a:ext cx="987638" cy="932769"/>
          </a:xfrm>
          <a:prstGeom prst="rect">
            <a:avLst/>
          </a:prstGeom>
        </p:spPr>
      </p:pic>
      <p:sp>
        <p:nvSpPr>
          <p:cNvPr id="9" name="Θέση υποσέλιδου 8">
            <a:extLst>
              <a:ext uri="{FF2B5EF4-FFF2-40B4-BE49-F238E27FC236}">
                <a16:creationId xmlns:a16="http://schemas.microsoft.com/office/drawing/2014/main" id="{518A947B-8336-4FBE-A7E9-23B94FB758D8}"/>
              </a:ext>
            </a:extLst>
          </p:cNvPr>
          <p:cNvSpPr>
            <a:spLocks noGrp="1"/>
          </p:cNvSpPr>
          <p:nvPr>
            <p:ph type="ftr" sz="quarter" idx="11"/>
          </p:nvPr>
        </p:nvSpPr>
        <p:spPr>
          <a:xfrm>
            <a:off x="1" y="6356350"/>
            <a:ext cx="11948188" cy="136525"/>
          </a:xfrm>
        </p:spPr>
        <p:txBody>
          <a:bodyPr/>
          <a:lstStyle/>
          <a:p>
            <a:pPr lvl="0" algn="l">
              <a:lnSpc>
                <a:spcPct val="90000"/>
              </a:lnSpc>
              <a:spcBef>
                <a:spcPts val="1000"/>
              </a:spcBef>
            </a:pPr>
            <a:endParaRPr lang="en-US" sz="2000" dirty="0">
              <a:solidFill>
                <a:prstClr val="black"/>
              </a:solidFill>
            </a:endParaRPr>
          </a:p>
          <a:p>
            <a:pPr lvl="0">
              <a:lnSpc>
                <a:spcPct val="90000"/>
              </a:lnSpc>
              <a:spcBef>
                <a:spcPts val="1000"/>
              </a:spcBef>
            </a:pPr>
            <a:r>
              <a:rPr lang="en-US" sz="2000" dirty="0">
                <a:solidFill>
                  <a:schemeClr val="accent1">
                    <a:lumMod val="50000"/>
                  </a:schemeClr>
                </a:solidFill>
              </a:rPr>
              <a:t>Tip! </a:t>
            </a:r>
            <a:r>
              <a:rPr lang="el-GR" sz="2000" dirty="0">
                <a:solidFill>
                  <a:schemeClr val="accent1">
                    <a:lumMod val="50000"/>
                  </a:schemeClr>
                </a:solidFill>
              </a:rPr>
              <a:t>Συγκεκριμένη αναφορά στο άτομο που θα είναι υπεύθυνο για την διάχυση των αποτελεσμάτων </a:t>
            </a:r>
            <a:endParaRPr lang="en-US" sz="2000" dirty="0">
              <a:solidFill>
                <a:schemeClr val="accent1">
                  <a:lumMod val="50000"/>
                </a:schemeClr>
              </a:solidFill>
            </a:endParaRPr>
          </a:p>
          <a:p>
            <a:pPr>
              <a:lnSpc>
                <a:spcPct val="90000"/>
              </a:lnSpc>
              <a:spcBef>
                <a:spcPts val="1000"/>
              </a:spcBef>
            </a:pPr>
            <a:r>
              <a:rPr lang="en-US" sz="2000" dirty="0">
                <a:solidFill>
                  <a:schemeClr val="accent1">
                    <a:lumMod val="50000"/>
                  </a:schemeClr>
                </a:solidFill>
              </a:rPr>
              <a:t>Tip! </a:t>
            </a:r>
            <a:r>
              <a:rPr lang="el-GR" sz="2000" dirty="0">
                <a:solidFill>
                  <a:schemeClr val="accent1">
                    <a:lumMod val="50000"/>
                  </a:schemeClr>
                </a:solidFill>
              </a:rPr>
              <a:t>Ιστοσελίδα του ΙΚΥ όπου μπορείτε να βρείτε λογότυπα</a:t>
            </a:r>
            <a:r>
              <a:rPr lang="en-US" sz="2000" dirty="0">
                <a:solidFill>
                  <a:schemeClr val="accent1">
                    <a:lumMod val="50000"/>
                  </a:schemeClr>
                </a:solidFill>
              </a:rPr>
              <a:t>: </a:t>
            </a:r>
            <a:r>
              <a:rPr lang="en-US" sz="2000" dirty="0">
                <a:hlinkClick r:id="rId5"/>
              </a:rPr>
              <a:t>https://www.iky.gr/el/iky-rss/item/1984-logotypa</a:t>
            </a:r>
            <a:r>
              <a:rPr lang="en-US" sz="2000" dirty="0"/>
              <a:t> </a:t>
            </a:r>
            <a:endParaRPr lang="el-GR" sz="2000" dirty="0"/>
          </a:p>
          <a:p>
            <a:pPr lvl="0" algn="l">
              <a:lnSpc>
                <a:spcPct val="90000"/>
              </a:lnSpc>
              <a:spcBef>
                <a:spcPts val="1000"/>
              </a:spcBef>
            </a:pPr>
            <a:endParaRPr lang="en-US" sz="2000" dirty="0">
              <a:solidFill>
                <a:prstClr val="black"/>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10" name="Εικόνα 9">
            <a:extLst>
              <a:ext uri="{FF2B5EF4-FFF2-40B4-BE49-F238E27FC236}">
                <a16:creationId xmlns:a16="http://schemas.microsoft.com/office/drawing/2014/main" id="{411C1BA8-47CD-4B3D-8934-B8B15B77E2EB}"/>
              </a:ext>
            </a:extLst>
          </p:cNvPr>
          <p:cNvPicPr>
            <a:picLocks noChangeAspect="1"/>
          </p:cNvPicPr>
          <p:nvPr/>
        </p:nvPicPr>
        <p:blipFill>
          <a:blip r:embed="rId6"/>
          <a:stretch>
            <a:fillRect/>
          </a:stretch>
        </p:blipFill>
        <p:spPr>
          <a:xfrm>
            <a:off x="243811" y="1001827"/>
            <a:ext cx="11704377" cy="4854345"/>
          </a:xfrm>
          <a:prstGeom prst="rect">
            <a:avLst/>
          </a:prstGeom>
        </p:spPr>
      </p:pic>
    </p:spTree>
    <p:extLst>
      <p:ext uri="{BB962C8B-B14F-4D97-AF65-F5344CB8AC3E}">
        <p14:creationId xmlns:p14="http://schemas.microsoft.com/office/powerpoint/2010/main" val="42874878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A0F9F80-4529-4E9F-81E1-FC2199BAC027}"/>
              </a:ext>
            </a:extLst>
          </p:cNvPr>
          <p:cNvSpPr>
            <a:spLocks noGrp="1"/>
          </p:cNvSpPr>
          <p:nvPr>
            <p:ph type="title"/>
          </p:nvPr>
        </p:nvSpPr>
        <p:spPr>
          <a:xfrm>
            <a:off x="838200" y="365125"/>
            <a:ext cx="10515600" cy="624776"/>
          </a:xfrm>
        </p:spPr>
        <p:txBody>
          <a:bodyPr>
            <a:normAutofit fontScale="90000"/>
          </a:bodyPr>
          <a:lstStyle/>
          <a:p>
            <a:pPr algn="ctr"/>
            <a:r>
              <a:rPr lang="el-GR" sz="4800" b="1" dirty="0">
                <a:solidFill>
                  <a:srgbClr val="4472C4">
                    <a:lumMod val="75000"/>
                  </a:srgbClr>
                </a:solidFill>
                <a:ea typeface="+mj-lt"/>
                <a:cs typeface="Calibri Light" panose="020F0302020204030204"/>
              </a:rPr>
              <a:t>Συμπλήρωση αίτησης ΚΑ122</a:t>
            </a:r>
            <a:endParaRPr lang="el-GR" dirty="0"/>
          </a:p>
        </p:txBody>
      </p:sp>
      <p:pic>
        <p:nvPicPr>
          <p:cNvPr id="7" name="Εικόνα 6">
            <a:extLst>
              <a:ext uri="{FF2B5EF4-FFF2-40B4-BE49-F238E27FC236}">
                <a16:creationId xmlns:a16="http://schemas.microsoft.com/office/drawing/2014/main" id="{446AC0C8-A2DC-4C4B-AB85-A7AC1668C6CB}"/>
              </a:ext>
            </a:extLst>
          </p:cNvPr>
          <p:cNvPicPr>
            <a:picLocks noChangeAspect="1"/>
          </p:cNvPicPr>
          <p:nvPr/>
        </p:nvPicPr>
        <p:blipFill>
          <a:blip r:embed="rId3"/>
          <a:stretch>
            <a:fillRect/>
          </a:stretch>
        </p:blipFill>
        <p:spPr>
          <a:xfrm>
            <a:off x="-180330" y="-169327"/>
            <a:ext cx="2469094" cy="999831"/>
          </a:xfrm>
          <a:prstGeom prst="rect">
            <a:avLst/>
          </a:prstGeom>
        </p:spPr>
      </p:pic>
      <p:pic>
        <p:nvPicPr>
          <p:cNvPr id="8" name="Εικόνα 7">
            <a:extLst>
              <a:ext uri="{FF2B5EF4-FFF2-40B4-BE49-F238E27FC236}">
                <a16:creationId xmlns:a16="http://schemas.microsoft.com/office/drawing/2014/main" id="{1B942111-E75C-4A66-ADA0-2BED8B6C65C1}"/>
              </a:ext>
            </a:extLst>
          </p:cNvPr>
          <p:cNvPicPr>
            <a:picLocks noChangeAspect="1"/>
          </p:cNvPicPr>
          <p:nvPr/>
        </p:nvPicPr>
        <p:blipFill>
          <a:blip r:embed="rId4"/>
          <a:stretch>
            <a:fillRect/>
          </a:stretch>
        </p:blipFill>
        <p:spPr>
          <a:xfrm>
            <a:off x="11191242" y="0"/>
            <a:ext cx="987638" cy="932769"/>
          </a:xfrm>
          <a:prstGeom prst="rect">
            <a:avLst/>
          </a:prstGeom>
        </p:spPr>
      </p:pic>
      <p:sp>
        <p:nvSpPr>
          <p:cNvPr id="9" name="Θέση υποσέλιδου 8">
            <a:extLst>
              <a:ext uri="{FF2B5EF4-FFF2-40B4-BE49-F238E27FC236}">
                <a16:creationId xmlns:a16="http://schemas.microsoft.com/office/drawing/2014/main" id="{518A947B-8336-4FBE-A7E9-23B94FB758D8}"/>
              </a:ext>
            </a:extLst>
          </p:cNvPr>
          <p:cNvSpPr>
            <a:spLocks noGrp="1"/>
          </p:cNvSpPr>
          <p:nvPr>
            <p:ph type="ftr" sz="quarter" idx="11"/>
          </p:nvPr>
        </p:nvSpPr>
        <p:spPr>
          <a:xfrm>
            <a:off x="1" y="6169738"/>
            <a:ext cx="11831216" cy="520311"/>
          </a:xfrm>
        </p:spPr>
        <p:txBody>
          <a:bodyPr/>
          <a:lstStyle/>
          <a:p>
            <a:pPr marL="0" marR="0" lvl="0" indent="0" algn="l" defTabSz="914400" rtl="0" eaLnBrk="1" fontAlgn="auto" latinLnBrk="0" hangingPunct="1">
              <a:lnSpc>
                <a:spcPct val="90000"/>
              </a:lnSpc>
              <a:spcBef>
                <a:spcPts val="100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lvl="0">
              <a:lnSpc>
                <a:spcPct val="90000"/>
              </a:lnSpc>
              <a:spcBef>
                <a:spcPts val="1000"/>
              </a:spcBef>
            </a:pPr>
            <a:r>
              <a:rPr lang="el-GR" sz="2000" dirty="0">
                <a:solidFill>
                  <a:schemeClr val="accent1">
                    <a:lumMod val="50000"/>
                  </a:schemeClr>
                </a:solidFill>
              </a:rPr>
              <a:t>Προσοχή στη μετάφραση, καθώς εάν η αίτησή σας εγκριθεί, το αγγλικό σας κείμενο θα εμφανιστεί στην ιστοσελίδα του ΙΚΥ και της Ε.Ε. </a:t>
            </a:r>
            <a:r>
              <a:rPr lang="en-US" sz="2000" dirty="0">
                <a:solidFill>
                  <a:schemeClr val="accent1">
                    <a:lumMod val="50000"/>
                  </a:schemeClr>
                </a:solidFill>
                <a:sym typeface="Wingdings" panose="05000000000000000000" pitchFamily="2" charset="2"/>
              </a:rPr>
              <a:t></a:t>
            </a:r>
            <a:endParaRPr lang="en-US" sz="2000" dirty="0">
              <a:solidFill>
                <a:schemeClr val="accent1">
                  <a:lumMod val="50000"/>
                </a:schemeClr>
              </a:solidFill>
            </a:endParaRPr>
          </a:p>
          <a:p>
            <a:pPr marL="0" marR="0" lvl="0" indent="0" algn="l" defTabSz="914400" rtl="0" eaLnBrk="1" fontAlgn="auto" latinLnBrk="0" hangingPunct="1">
              <a:lnSpc>
                <a:spcPct val="90000"/>
              </a:lnSpc>
              <a:spcBef>
                <a:spcPts val="100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3" name="Εικόνα 2">
            <a:extLst>
              <a:ext uri="{FF2B5EF4-FFF2-40B4-BE49-F238E27FC236}">
                <a16:creationId xmlns:a16="http://schemas.microsoft.com/office/drawing/2014/main" id="{FDF02787-E15B-486C-9AEC-7F8913064D79}"/>
              </a:ext>
            </a:extLst>
          </p:cNvPr>
          <p:cNvPicPr>
            <a:picLocks noChangeAspect="1"/>
          </p:cNvPicPr>
          <p:nvPr/>
        </p:nvPicPr>
        <p:blipFill>
          <a:blip r:embed="rId5"/>
          <a:stretch>
            <a:fillRect/>
          </a:stretch>
        </p:blipFill>
        <p:spPr>
          <a:xfrm>
            <a:off x="111967" y="1509704"/>
            <a:ext cx="11952516" cy="3838591"/>
          </a:xfrm>
          <a:prstGeom prst="rect">
            <a:avLst/>
          </a:prstGeom>
        </p:spPr>
      </p:pic>
    </p:spTree>
    <p:extLst>
      <p:ext uri="{BB962C8B-B14F-4D97-AF65-F5344CB8AC3E}">
        <p14:creationId xmlns:p14="http://schemas.microsoft.com/office/powerpoint/2010/main" val="30097248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A0F9F80-4529-4E9F-81E1-FC2199BAC027}"/>
              </a:ext>
            </a:extLst>
          </p:cNvPr>
          <p:cNvSpPr>
            <a:spLocks noGrp="1"/>
          </p:cNvSpPr>
          <p:nvPr>
            <p:ph type="title"/>
          </p:nvPr>
        </p:nvSpPr>
        <p:spPr>
          <a:xfrm>
            <a:off x="838200" y="365125"/>
            <a:ext cx="10515600" cy="624776"/>
          </a:xfrm>
        </p:spPr>
        <p:txBody>
          <a:bodyPr>
            <a:normAutofit fontScale="90000"/>
          </a:bodyPr>
          <a:lstStyle/>
          <a:p>
            <a:pPr algn="ctr"/>
            <a:r>
              <a:rPr lang="el-GR" sz="4800" b="1" dirty="0">
                <a:solidFill>
                  <a:srgbClr val="4472C4">
                    <a:lumMod val="75000"/>
                  </a:srgbClr>
                </a:solidFill>
                <a:ea typeface="+mj-lt"/>
                <a:cs typeface="Calibri Light" panose="020F0302020204030204"/>
              </a:rPr>
              <a:t>Συμπλήρωση αίτησης ΚΑ122</a:t>
            </a:r>
            <a:endParaRPr lang="el-GR" dirty="0"/>
          </a:p>
        </p:txBody>
      </p:sp>
      <p:pic>
        <p:nvPicPr>
          <p:cNvPr id="7" name="Εικόνα 6">
            <a:extLst>
              <a:ext uri="{FF2B5EF4-FFF2-40B4-BE49-F238E27FC236}">
                <a16:creationId xmlns:a16="http://schemas.microsoft.com/office/drawing/2014/main" id="{446AC0C8-A2DC-4C4B-AB85-A7AC1668C6CB}"/>
              </a:ext>
            </a:extLst>
          </p:cNvPr>
          <p:cNvPicPr>
            <a:picLocks noChangeAspect="1"/>
          </p:cNvPicPr>
          <p:nvPr/>
        </p:nvPicPr>
        <p:blipFill>
          <a:blip r:embed="rId3"/>
          <a:stretch>
            <a:fillRect/>
          </a:stretch>
        </p:blipFill>
        <p:spPr>
          <a:xfrm>
            <a:off x="-180330" y="-169327"/>
            <a:ext cx="2469094" cy="999831"/>
          </a:xfrm>
          <a:prstGeom prst="rect">
            <a:avLst/>
          </a:prstGeom>
        </p:spPr>
      </p:pic>
      <p:pic>
        <p:nvPicPr>
          <p:cNvPr id="8" name="Εικόνα 7">
            <a:extLst>
              <a:ext uri="{FF2B5EF4-FFF2-40B4-BE49-F238E27FC236}">
                <a16:creationId xmlns:a16="http://schemas.microsoft.com/office/drawing/2014/main" id="{1B942111-E75C-4A66-ADA0-2BED8B6C65C1}"/>
              </a:ext>
            </a:extLst>
          </p:cNvPr>
          <p:cNvPicPr>
            <a:picLocks noChangeAspect="1"/>
          </p:cNvPicPr>
          <p:nvPr/>
        </p:nvPicPr>
        <p:blipFill>
          <a:blip r:embed="rId4"/>
          <a:stretch>
            <a:fillRect/>
          </a:stretch>
        </p:blipFill>
        <p:spPr>
          <a:xfrm>
            <a:off x="11191242" y="0"/>
            <a:ext cx="987638" cy="932769"/>
          </a:xfrm>
          <a:prstGeom prst="rect">
            <a:avLst/>
          </a:prstGeom>
        </p:spPr>
      </p:pic>
      <p:sp>
        <p:nvSpPr>
          <p:cNvPr id="9" name="Θέση υποσέλιδου 8">
            <a:extLst>
              <a:ext uri="{FF2B5EF4-FFF2-40B4-BE49-F238E27FC236}">
                <a16:creationId xmlns:a16="http://schemas.microsoft.com/office/drawing/2014/main" id="{518A947B-8336-4FBE-A7E9-23B94FB758D8}"/>
              </a:ext>
            </a:extLst>
          </p:cNvPr>
          <p:cNvSpPr>
            <a:spLocks noGrp="1"/>
          </p:cNvSpPr>
          <p:nvPr>
            <p:ph type="ftr" sz="quarter" idx="11"/>
          </p:nvPr>
        </p:nvSpPr>
        <p:spPr>
          <a:xfrm>
            <a:off x="235975" y="6253316"/>
            <a:ext cx="11680408" cy="468159"/>
          </a:xfrm>
        </p:spPr>
        <p:txBody>
          <a:bodyPr/>
          <a:lstStyle/>
          <a:p>
            <a:pPr>
              <a:spcBef>
                <a:spcPts val="1000"/>
              </a:spcBef>
            </a:pPr>
            <a:r>
              <a:rPr lang="el-GR" sz="1800" dirty="0">
                <a:solidFill>
                  <a:schemeClr val="accent1">
                    <a:lumMod val="50000"/>
                  </a:schemeClr>
                </a:solidFill>
              </a:rPr>
              <a:t>Προσοχή</a:t>
            </a:r>
            <a:r>
              <a:rPr lang="en-US" sz="1800" dirty="0">
                <a:solidFill>
                  <a:schemeClr val="accent1">
                    <a:lumMod val="50000"/>
                  </a:schemeClr>
                </a:solidFill>
              </a:rPr>
              <a:t>!</a:t>
            </a:r>
            <a:r>
              <a:rPr lang="el-GR" sz="1800" dirty="0">
                <a:solidFill>
                  <a:schemeClr val="accent1">
                    <a:lumMod val="50000"/>
                  </a:schemeClr>
                </a:solidFill>
              </a:rPr>
              <a:t> Το έγγραφο </a:t>
            </a:r>
            <a:r>
              <a:rPr lang="en-US" sz="1800" dirty="0">
                <a:solidFill>
                  <a:schemeClr val="accent1">
                    <a:lumMod val="50000"/>
                  </a:schemeClr>
                </a:solidFill>
              </a:rPr>
              <a:t>Declaration On </a:t>
            </a:r>
            <a:r>
              <a:rPr lang="en-US" sz="1800" dirty="0" err="1">
                <a:solidFill>
                  <a:schemeClr val="accent1">
                    <a:lumMod val="50000"/>
                  </a:schemeClr>
                </a:solidFill>
              </a:rPr>
              <a:t>Honour</a:t>
            </a:r>
            <a:r>
              <a:rPr lang="el-GR" sz="1800" dirty="0">
                <a:solidFill>
                  <a:schemeClr val="accent1">
                    <a:lumMod val="50000"/>
                  </a:schemeClr>
                </a:solidFill>
              </a:rPr>
              <a:t> να είναι ευκρινές και ευανάγνωστο! </a:t>
            </a:r>
          </a:p>
          <a:p>
            <a:pPr>
              <a:spcBef>
                <a:spcPts val="1000"/>
              </a:spcBef>
            </a:pPr>
            <a:r>
              <a:rPr lang="el-GR" sz="1800" dirty="0">
                <a:solidFill>
                  <a:schemeClr val="accent1">
                    <a:lumMod val="50000"/>
                  </a:schemeClr>
                </a:solidFill>
              </a:rPr>
              <a:t>Η ανάρτηση επιπλέον εγγράφων είναι προαιρετική. Τα κείμενα της αίτησης δεν πρέπει να έχουν παραπομπές στα τυχόν επιπλέον έγγραφα που θα αναρτήσετε.    </a:t>
            </a:r>
            <a:r>
              <a:rPr lang="en-US" sz="1800" dirty="0">
                <a:solidFill>
                  <a:schemeClr val="accent1">
                    <a:lumMod val="50000"/>
                  </a:schemeClr>
                </a:solidFill>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11" name="Εικόνα 10">
            <a:extLst>
              <a:ext uri="{FF2B5EF4-FFF2-40B4-BE49-F238E27FC236}">
                <a16:creationId xmlns:a16="http://schemas.microsoft.com/office/drawing/2014/main" id="{73F77204-6240-4AF5-B531-1E64E3F307F5}"/>
              </a:ext>
            </a:extLst>
          </p:cNvPr>
          <p:cNvPicPr>
            <a:picLocks noChangeAspect="1"/>
          </p:cNvPicPr>
          <p:nvPr/>
        </p:nvPicPr>
        <p:blipFill>
          <a:blip r:embed="rId5"/>
          <a:stretch>
            <a:fillRect/>
          </a:stretch>
        </p:blipFill>
        <p:spPr>
          <a:xfrm>
            <a:off x="54077" y="984708"/>
            <a:ext cx="12083845" cy="4888583"/>
          </a:xfrm>
          <a:prstGeom prst="rect">
            <a:avLst/>
          </a:prstGeom>
        </p:spPr>
      </p:pic>
    </p:spTree>
    <p:extLst>
      <p:ext uri="{BB962C8B-B14F-4D97-AF65-F5344CB8AC3E}">
        <p14:creationId xmlns:p14="http://schemas.microsoft.com/office/powerpoint/2010/main" val="1651920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355CC9B-6C5B-4485-A39A-72B890AAFEE9}"/>
              </a:ext>
            </a:extLst>
          </p:cNvPr>
          <p:cNvSpPr>
            <a:spLocks noGrp="1"/>
          </p:cNvSpPr>
          <p:nvPr>
            <p:ph type="title"/>
          </p:nvPr>
        </p:nvSpPr>
        <p:spPr/>
        <p:txBody>
          <a:bodyPr>
            <a:normAutofit fontScale="90000"/>
          </a:bodyPr>
          <a:lstStyle/>
          <a:p>
            <a:pPr algn="ctr"/>
            <a:br>
              <a:rPr lang="en-US" sz="5300" b="1" dirty="0">
                <a:solidFill>
                  <a:schemeClr val="accent1">
                    <a:lumMod val="75000"/>
                  </a:schemeClr>
                </a:solidFill>
                <a:ea typeface="+mj-lt"/>
                <a:cs typeface="+mj-lt"/>
              </a:rPr>
            </a:br>
            <a:r>
              <a:rPr lang="el-GR" b="1" dirty="0">
                <a:solidFill>
                  <a:schemeClr val="accent1">
                    <a:lumMod val="75000"/>
                  </a:schemeClr>
                </a:solidFill>
              </a:rPr>
              <a:t>Δημιουργία λογαριασμού EU LOGIN</a:t>
            </a:r>
            <a:br>
              <a:rPr lang="en-US" b="1" dirty="0">
                <a:solidFill>
                  <a:schemeClr val="accent1">
                    <a:lumMod val="75000"/>
                  </a:schemeClr>
                </a:solidFill>
              </a:rPr>
            </a:br>
            <a:endParaRPr lang="el-GR" dirty="0"/>
          </a:p>
        </p:txBody>
      </p:sp>
      <p:pic>
        <p:nvPicPr>
          <p:cNvPr id="11" name="Εικόνα 10">
            <a:extLst>
              <a:ext uri="{FF2B5EF4-FFF2-40B4-BE49-F238E27FC236}">
                <a16:creationId xmlns:a16="http://schemas.microsoft.com/office/drawing/2014/main" id="{64CBB7EE-5EF5-4E5F-9587-EC21D281A06F}"/>
              </a:ext>
            </a:extLst>
          </p:cNvPr>
          <p:cNvPicPr>
            <a:picLocks noChangeAspect="1"/>
          </p:cNvPicPr>
          <p:nvPr/>
        </p:nvPicPr>
        <p:blipFill>
          <a:blip r:embed="rId3"/>
          <a:stretch>
            <a:fillRect/>
          </a:stretch>
        </p:blipFill>
        <p:spPr>
          <a:xfrm>
            <a:off x="0" y="1"/>
            <a:ext cx="2493480" cy="1030287"/>
          </a:xfrm>
          <a:prstGeom prst="rect">
            <a:avLst/>
          </a:prstGeom>
        </p:spPr>
      </p:pic>
      <p:pic>
        <p:nvPicPr>
          <p:cNvPr id="12" name="Εικόνα 11">
            <a:extLst>
              <a:ext uri="{FF2B5EF4-FFF2-40B4-BE49-F238E27FC236}">
                <a16:creationId xmlns:a16="http://schemas.microsoft.com/office/drawing/2014/main" id="{138FF8D3-60B4-4D7B-9141-7BF1116CD890}"/>
              </a:ext>
            </a:extLst>
          </p:cNvPr>
          <p:cNvPicPr>
            <a:picLocks noChangeAspect="1"/>
          </p:cNvPicPr>
          <p:nvPr/>
        </p:nvPicPr>
        <p:blipFill>
          <a:blip r:embed="rId4"/>
          <a:stretch>
            <a:fillRect/>
          </a:stretch>
        </p:blipFill>
        <p:spPr>
          <a:xfrm>
            <a:off x="11198266" y="0"/>
            <a:ext cx="993734" cy="926672"/>
          </a:xfrm>
          <a:prstGeom prst="rect">
            <a:avLst/>
          </a:prstGeom>
        </p:spPr>
      </p:pic>
      <p:sp>
        <p:nvSpPr>
          <p:cNvPr id="14" name="Ορθογώνιο 13">
            <a:extLst>
              <a:ext uri="{FF2B5EF4-FFF2-40B4-BE49-F238E27FC236}">
                <a16:creationId xmlns:a16="http://schemas.microsoft.com/office/drawing/2014/main" id="{90821D75-CC58-486B-87C0-611BF3E1093E}"/>
              </a:ext>
            </a:extLst>
          </p:cNvPr>
          <p:cNvSpPr/>
          <p:nvPr/>
        </p:nvSpPr>
        <p:spPr>
          <a:xfrm>
            <a:off x="2197916" y="1912690"/>
            <a:ext cx="7969541" cy="384721"/>
          </a:xfrm>
          <a:prstGeom prst="rect">
            <a:avLst/>
          </a:prstGeom>
        </p:spPr>
        <p:txBody>
          <a:bodyPr wrap="square">
            <a:spAutoFit/>
          </a:bodyPr>
          <a:lstStyle/>
          <a:p>
            <a:pPr algn="ctr"/>
            <a:r>
              <a:rPr lang="en-US" sz="1900" b="1" dirty="0">
                <a:solidFill>
                  <a:srgbClr val="E7E6E6">
                    <a:lumMod val="50000"/>
                  </a:srgbClr>
                </a:solidFill>
                <a:cs typeface="Calibri"/>
                <a:hlinkClick r:id="rId5">
                  <a:extLst>
                    <a:ext uri="{A12FA001-AC4F-418D-AE19-62706E023703}">
                      <ahyp:hlinkClr xmlns:ahyp="http://schemas.microsoft.com/office/drawing/2018/hyperlinkcolor" val="tx"/>
                    </a:ext>
                  </a:extLst>
                </a:hlinkClick>
              </a:rPr>
              <a:t>https://webgate.ec.europa.eu/cas/eim/external/register.cgi</a:t>
            </a:r>
            <a:endParaRPr lang="el-GR" dirty="0"/>
          </a:p>
        </p:txBody>
      </p:sp>
      <p:pic>
        <p:nvPicPr>
          <p:cNvPr id="3" name="Εικόνα 2">
            <a:extLst>
              <a:ext uri="{FF2B5EF4-FFF2-40B4-BE49-F238E27FC236}">
                <a16:creationId xmlns:a16="http://schemas.microsoft.com/office/drawing/2014/main" id="{5C204C2A-5B3C-4F5B-AFC9-962091691DC4}"/>
              </a:ext>
            </a:extLst>
          </p:cNvPr>
          <p:cNvPicPr>
            <a:picLocks noChangeAspect="1"/>
          </p:cNvPicPr>
          <p:nvPr/>
        </p:nvPicPr>
        <p:blipFill>
          <a:blip r:embed="rId6"/>
          <a:stretch>
            <a:fillRect/>
          </a:stretch>
        </p:blipFill>
        <p:spPr>
          <a:xfrm>
            <a:off x="614362" y="2699559"/>
            <a:ext cx="10963275" cy="3362325"/>
          </a:xfrm>
          <a:prstGeom prst="rect">
            <a:avLst/>
          </a:prstGeom>
        </p:spPr>
      </p:pic>
    </p:spTree>
    <p:extLst>
      <p:ext uri="{BB962C8B-B14F-4D97-AF65-F5344CB8AC3E}">
        <p14:creationId xmlns:p14="http://schemas.microsoft.com/office/powerpoint/2010/main" val="19376273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A0F9F80-4529-4E9F-81E1-FC2199BAC027}"/>
              </a:ext>
            </a:extLst>
          </p:cNvPr>
          <p:cNvSpPr>
            <a:spLocks noGrp="1"/>
          </p:cNvSpPr>
          <p:nvPr>
            <p:ph type="title"/>
          </p:nvPr>
        </p:nvSpPr>
        <p:spPr>
          <a:xfrm>
            <a:off x="838200" y="365125"/>
            <a:ext cx="10515600" cy="624776"/>
          </a:xfrm>
        </p:spPr>
        <p:txBody>
          <a:bodyPr>
            <a:normAutofit fontScale="90000"/>
          </a:bodyPr>
          <a:lstStyle/>
          <a:p>
            <a:pPr algn="ctr"/>
            <a:r>
              <a:rPr lang="el-GR" sz="4800" b="1" dirty="0">
                <a:solidFill>
                  <a:srgbClr val="4472C4">
                    <a:lumMod val="75000"/>
                  </a:srgbClr>
                </a:solidFill>
                <a:ea typeface="+mj-lt"/>
                <a:cs typeface="Calibri Light" panose="020F0302020204030204"/>
              </a:rPr>
              <a:t>Συμπλήρωση αίτησης ΚΑ122</a:t>
            </a:r>
            <a:endParaRPr lang="el-GR" dirty="0"/>
          </a:p>
        </p:txBody>
      </p:sp>
      <p:pic>
        <p:nvPicPr>
          <p:cNvPr id="7" name="Εικόνα 6">
            <a:extLst>
              <a:ext uri="{FF2B5EF4-FFF2-40B4-BE49-F238E27FC236}">
                <a16:creationId xmlns:a16="http://schemas.microsoft.com/office/drawing/2014/main" id="{446AC0C8-A2DC-4C4B-AB85-A7AC1668C6CB}"/>
              </a:ext>
            </a:extLst>
          </p:cNvPr>
          <p:cNvPicPr>
            <a:picLocks noChangeAspect="1"/>
          </p:cNvPicPr>
          <p:nvPr/>
        </p:nvPicPr>
        <p:blipFill>
          <a:blip r:embed="rId3"/>
          <a:stretch>
            <a:fillRect/>
          </a:stretch>
        </p:blipFill>
        <p:spPr>
          <a:xfrm>
            <a:off x="-180330" y="-169327"/>
            <a:ext cx="2469094" cy="999831"/>
          </a:xfrm>
          <a:prstGeom prst="rect">
            <a:avLst/>
          </a:prstGeom>
        </p:spPr>
      </p:pic>
      <p:pic>
        <p:nvPicPr>
          <p:cNvPr id="8" name="Εικόνα 7">
            <a:extLst>
              <a:ext uri="{FF2B5EF4-FFF2-40B4-BE49-F238E27FC236}">
                <a16:creationId xmlns:a16="http://schemas.microsoft.com/office/drawing/2014/main" id="{1B942111-E75C-4A66-ADA0-2BED8B6C65C1}"/>
              </a:ext>
            </a:extLst>
          </p:cNvPr>
          <p:cNvPicPr>
            <a:picLocks noChangeAspect="1"/>
          </p:cNvPicPr>
          <p:nvPr/>
        </p:nvPicPr>
        <p:blipFill>
          <a:blip r:embed="rId4"/>
          <a:stretch>
            <a:fillRect/>
          </a:stretch>
        </p:blipFill>
        <p:spPr>
          <a:xfrm>
            <a:off x="11191242" y="0"/>
            <a:ext cx="987638" cy="932769"/>
          </a:xfrm>
          <a:prstGeom prst="rect">
            <a:avLst/>
          </a:prstGeom>
        </p:spPr>
      </p:pic>
      <p:sp>
        <p:nvSpPr>
          <p:cNvPr id="9" name="Θέση υποσέλιδου 8">
            <a:extLst>
              <a:ext uri="{FF2B5EF4-FFF2-40B4-BE49-F238E27FC236}">
                <a16:creationId xmlns:a16="http://schemas.microsoft.com/office/drawing/2014/main" id="{518A947B-8336-4FBE-A7E9-23B94FB758D8}"/>
              </a:ext>
            </a:extLst>
          </p:cNvPr>
          <p:cNvSpPr>
            <a:spLocks noGrp="1"/>
          </p:cNvSpPr>
          <p:nvPr>
            <p:ph type="ftr" sz="quarter" idx="11"/>
          </p:nvPr>
        </p:nvSpPr>
        <p:spPr>
          <a:xfrm>
            <a:off x="340467" y="5515584"/>
            <a:ext cx="11575915" cy="1205892"/>
          </a:xfrm>
        </p:spPr>
        <p:txBody>
          <a:bodyPr/>
          <a:lstStyle/>
          <a:p>
            <a:pPr lvl="0"/>
            <a:r>
              <a:rPr lang="el-GR" sz="2000" dirty="0">
                <a:solidFill>
                  <a:schemeClr val="accent1">
                    <a:lumMod val="50000"/>
                  </a:schemeClr>
                </a:solidFill>
              </a:rPr>
              <a:t>Για όσο διάστημα συμπληρώνετε την αίτηση</a:t>
            </a:r>
            <a:r>
              <a:rPr lang="en-US" sz="2000" dirty="0">
                <a:solidFill>
                  <a:schemeClr val="accent1">
                    <a:lumMod val="50000"/>
                  </a:schemeClr>
                </a:solidFill>
              </a:rPr>
              <a:t>,</a:t>
            </a:r>
            <a:r>
              <a:rPr lang="el-GR" sz="2000" dirty="0">
                <a:solidFill>
                  <a:schemeClr val="accent1">
                    <a:lumMod val="50000"/>
                  </a:schemeClr>
                </a:solidFill>
              </a:rPr>
              <a:t> μπορείτε να τη διαμοιραστείτε με άλλον χρήστη ώστε να σας βοηθήσει στην συμπλήρωσή της.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3" name="Εικόνα 2">
            <a:extLst>
              <a:ext uri="{FF2B5EF4-FFF2-40B4-BE49-F238E27FC236}">
                <a16:creationId xmlns:a16="http://schemas.microsoft.com/office/drawing/2014/main" id="{1210A6D2-0AFA-4ED8-BEC3-70D9BEB38435}"/>
              </a:ext>
            </a:extLst>
          </p:cNvPr>
          <p:cNvPicPr>
            <a:picLocks noChangeAspect="1"/>
          </p:cNvPicPr>
          <p:nvPr/>
        </p:nvPicPr>
        <p:blipFill>
          <a:blip r:embed="rId5"/>
          <a:stretch>
            <a:fillRect/>
          </a:stretch>
        </p:blipFill>
        <p:spPr>
          <a:xfrm>
            <a:off x="0" y="1661226"/>
            <a:ext cx="12192000" cy="3535547"/>
          </a:xfrm>
          <a:prstGeom prst="rect">
            <a:avLst/>
          </a:prstGeom>
        </p:spPr>
      </p:pic>
    </p:spTree>
    <p:extLst>
      <p:ext uri="{BB962C8B-B14F-4D97-AF65-F5344CB8AC3E}">
        <p14:creationId xmlns:p14="http://schemas.microsoft.com/office/powerpoint/2010/main" val="40061162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29C6C54E-A563-48BE-BD0E-BCFEFD7BEB81}"/>
              </a:ext>
            </a:extLst>
          </p:cNvPr>
          <p:cNvPicPr>
            <a:picLocks noChangeAspect="1"/>
          </p:cNvPicPr>
          <p:nvPr/>
        </p:nvPicPr>
        <p:blipFill rotWithShape="1">
          <a:blip r:embed="rId2">
            <a:extLst>
              <a:ext uri="{28A0092B-C50C-407E-A947-70E740481C1C}">
                <a14:useLocalDpi xmlns:a14="http://schemas.microsoft.com/office/drawing/2010/main" val="0"/>
              </a:ext>
            </a:extLst>
          </a:blip>
          <a:srcRect t="17777"/>
          <a:stretch/>
        </p:blipFill>
        <p:spPr>
          <a:xfrm>
            <a:off x="960795" y="1296247"/>
            <a:ext cx="1137923" cy="1249130"/>
          </a:xfrm>
          <a:prstGeom prst="rect">
            <a:avLst/>
          </a:prstGeom>
        </p:spPr>
      </p:pic>
      <p:sp>
        <p:nvSpPr>
          <p:cNvPr id="18" name="TextBox 17">
            <a:extLst>
              <a:ext uri="{FF2B5EF4-FFF2-40B4-BE49-F238E27FC236}">
                <a16:creationId xmlns:a16="http://schemas.microsoft.com/office/drawing/2014/main" id="{EE07D600-BA16-4E48-A17F-768D094C9E72}"/>
              </a:ext>
            </a:extLst>
          </p:cNvPr>
          <p:cNvSpPr txBox="1"/>
          <p:nvPr/>
        </p:nvSpPr>
        <p:spPr>
          <a:xfrm>
            <a:off x="2551143" y="1247074"/>
            <a:ext cx="7667612" cy="2308324"/>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l-GR"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Μαρία Αδαμοπούλου, Συντονίστρια</a:t>
            </a: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madamopoulou@iky.gr</a:t>
            </a: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Άννα </a:t>
            </a:r>
            <a:r>
              <a:rPr kumimoji="0" lang="el-GR" sz="1800" b="0" i="0" u="none" strike="noStrike" kern="1200" cap="none" spc="0" normalizeH="0" baseline="0" noProof="0" dirty="0" err="1">
                <a:ln>
                  <a:noFill/>
                </a:ln>
                <a:solidFill>
                  <a:prstClr val="black"/>
                </a:solidFill>
                <a:effectLst/>
                <a:uLnTx/>
                <a:uFillTx/>
                <a:latin typeface="Calibri" panose="020F0502020204030204"/>
                <a:ea typeface="+mn-ea"/>
                <a:cs typeface="+mn-cs"/>
              </a:rPr>
              <a:t>Παπαδούλα</a:t>
            </a: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 Διαχείριση σχεδίων ΚΑ1, </a:t>
            </a: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apapadoula@iky.gr</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l-GR" sz="1800" b="0" i="0" u="none" strike="noStrike" kern="1200" cap="none" spc="0" normalizeH="0" baseline="0" noProof="0" dirty="0" err="1">
                <a:ln>
                  <a:noFill/>
                </a:ln>
                <a:solidFill>
                  <a:prstClr val="black"/>
                </a:solidFill>
                <a:effectLst/>
                <a:uLnTx/>
                <a:uFillTx/>
                <a:latin typeface="Calibri" panose="020F0502020204030204"/>
                <a:ea typeface="+mn-ea"/>
                <a:cs typeface="+mn-cs"/>
              </a:rPr>
              <a:t>Γιώρμαρη</a:t>
            </a: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l-GR" sz="1800" b="0" i="0" u="none" strike="noStrike" kern="1200" cap="none" spc="0" normalizeH="0" baseline="0" noProof="0" dirty="0" err="1">
                <a:ln>
                  <a:noFill/>
                </a:ln>
                <a:solidFill>
                  <a:prstClr val="black"/>
                </a:solidFill>
                <a:effectLst/>
                <a:uLnTx/>
                <a:uFillTx/>
                <a:latin typeface="Calibri" panose="020F0502020204030204"/>
                <a:ea typeface="+mn-ea"/>
                <a:cs typeface="+mn-cs"/>
              </a:rPr>
              <a:t>Φραγκουλοπούλου</a:t>
            </a: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 Διαχείριση σχεδίων ΚΑ1, </a:t>
            </a: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5"/>
              </a:rPr>
              <a:t>gfragou@iky.gr</a:t>
            </a: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Κατερίνα </a:t>
            </a:r>
            <a:r>
              <a:rPr kumimoji="0" lang="el-GR" sz="1800" b="0" i="0" u="none" strike="noStrike" kern="1200" cap="none" spc="0" normalizeH="0" baseline="0" noProof="0" dirty="0" err="1">
                <a:ln>
                  <a:noFill/>
                </a:ln>
                <a:solidFill>
                  <a:prstClr val="black"/>
                </a:solidFill>
                <a:effectLst/>
                <a:uLnTx/>
                <a:uFillTx/>
                <a:latin typeface="Calibri" panose="020F0502020204030204"/>
                <a:ea typeface="+mn-ea"/>
                <a:cs typeface="+mn-cs"/>
              </a:rPr>
              <a:t>Καραθεοδώρου</a:t>
            </a: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 Διαχείριση σχεδίων ΚΑ1,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6"/>
              </a:rPr>
              <a:t>akaratheodorou@iky.gr</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Μαρία </a:t>
            </a:r>
            <a:r>
              <a:rPr kumimoji="0" lang="el-GR" sz="1800" b="0" i="0" u="none" strike="noStrike" kern="1200" cap="none" spc="0" normalizeH="0" baseline="0" noProof="0" dirty="0" err="1">
                <a:ln>
                  <a:noFill/>
                </a:ln>
                <a:solidFill>
                  <a:prstClr val="black"/>
                </a:solidFill>
                <a:effectLst/>
                <a:uLnTx/>
                <a:uFillTx/>
                <a:latin typeface="Calibri" panose="020F0502020204030204"/>
                <a:ea typeface="+mn-ea"/>
                <a:cs typeface="+mn-cs"/>
              </a:rPr>
              <a:t>Καραμπάτσου</a:t>
            </a: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 Διαχείριση Σχεδίων ΚΑ1,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7"/>
              </a:rPr>
              <a:t>mkarampatsou@iky.gr</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a:t>
            </a:r>
            <a:r>
              <a:rPr kumimoji="0" lang="el-GR" sz="1800" b="0" i="0" u="none" strike="noStrike" kern="1200" cap="none" spc="0" normalizeH="0" baseline="0" noProof="0" dirty="0" err="1">
                <a:ln>
                  <a:noFill/>
                </a:ln>
                <a:solidFill>
                  <a:prstClr val="black"/>
                </a:solidFill>
                <a:effectLst/>
                <a:uLnTx/>
                <a:uFillTx/>
                <a:latin typeface="Calibri" panose="020F0502020204030204"/>
                <a:ea typeface="+mn-ea"/>
                <a:cs typeface="+mn-cs"/>
              </a:rPr>
              <a:t>ίκος</a:t>
            </a: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 Μελισσουργός, Διαχείριση Σχεδίων ΚΑ1,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8"/>
              </a:rPr>
              <a:t>nmelissourgos@iky.gr</a:t>
            </a:r>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Ορθογώνιο 18">
            <a:extLst>
              <a:ext uri="{FF2B5EF4-FFF2-40B4-BE49-F238E27FC236}">
                <a16:creationId xmlns:a16="http://schemas.microsoft.com/office/drawing/2014/main" id="{691E9010-5930-4898-A3BD-61E95CB95843}"/>
              </a:ext>
            </a:extLst>
          </p:cNvPr>
          <p:cNvSpPr/>
          <p:nvPr/>
        </p:nvSpPr>
        <p:spPr>
          <a:xfrm>
            <a:off x="2551143" y="727315"/>
            <a:ext cx="4861203" cy="553998"/>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3000" b="0" i="0" u="none" strike="noStrike" kern="1200" cap="none" spc="0" normalizeH="0" baseline="0" noProof="0" dirty="0">
                <a:ln w="0"/>
                <a:solidFill>
                  <a:srgbClr val="4472C4"/>
                </a:solidFill>
                <a:effectLst>
                  <a:outerShdw blurRad="38100" dist="25400" dir="5400000" algn="ctr" rotWithShape="0">
                    <a:srgbClr val="6E747A">
                      <a:alpha val="43000"/>
                    </a:srgbClr>
                  </a:outerShdw>
                </a:effectLst>
                <a:uLnTx/>
                <a:uFillTx/>
                <a:latin typeface="Calibri" panose="020F0502020204030204"/>
                <a:ea typeface="+mn-ea"/>
                <a:cs typeface="+mn-cs"/>
              </a:rPr>
              <a:t>Ομάδα Σχολικής Εκπαίδευσης</a:t>
            </a:r>
          </a:p>
        </p:txBody>
      </p:sp>
      <p:pic>
        <p:nvPicPr>
          <p:cNvPr id="20" name="Εικόνα 19">
            <a:extLst>
              <a:ext uri="{FF2B5EF4-FFF2-40B4-BE49-F238E27FC236}">
                <a16:creationId xmlns:a16="http://schemas.microsoft.com/office/drawing/2014/main" id="{FE9CC5CB-D057-4CD5-BAD8-22FB59889C1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869" y="0"/>
            <a:ext cx="2496065" cy="1008411"/>
          </a:xfrm>
          <a:prstGeom prst="rect">
            <a:avLst/>
          </a:prstGeom>
        </p:spPr>
      </p:pic>
      <p:pic>
        <p:nvPicPr>
          <p:cNvPr id="21" name="Εικόνα 20">
            <a:extLst>
              <a:ext uri="{FF2B5EF4-FFF2-40B4-BE49-F238E27FC236}">
                <a16:creationId xmlns:a16="http://schemas.microsoft.com/office/drawing/2014/main" id="{D1E390DF-1B3B-49D3-B7BD-106D7FC2733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199302" y="1"/>
            <a:ext cx="992697" cy="926434"/>
          </a:xfrm>
          <a:prstGeom prst="rect">
            <a:avLst/>
          </a:prstGeom>
        </p:spPr>
      </p:pic>
      <p:sp>
        <p:nvSpPr>
          <p:cNvPr id="22" name="Ορθογώνιο 21">
            <a:extLst>
              <a:ext uri="{FF2B5EF4-FFF2-40B4-BE49-F238E27FC236}">
                <a16:creationId xmlns:a16="http://schemas.microsoft.com/office/drawing/2014/main" id="{16A8B1B8-5C28-48C3-A154-7EBA6C1BF225}"/>
              </a:ext>
            </a:extLst>
          </p:cNvPr>
          <p:cNvSpPr/>
          <p:nvPr/>
        </p:nvSpPr>
        <p:spPr>
          <a:xfrm>
            <a:off x="2441196" y="3111011"/>
            <a:ext cx="8497583" cy="553998"/>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3000" b="0" i="0" u="none" strike="noStrike" kern="1200" cap="none" spc="0" normalizeH="0" baseline="0" noProof="0" dirty="0">
                <a:ln w="0"/>
                <a:solidFill>
                  <a:srgbClr val="4472C4"/>
                </a:solidFill>
                <a:effectLst>
                  <a:outerShdw blurRad="38100" dist="25400" dir="5400000" algn="ctr" rotWithShape="0">
                    <a:srgbClr val="6E747A">
                      <a:alpha val="43000"/>
                    </a:srgbClr>
                  </a:outerShdw>
                </a:effectLst>
                <a:uLnTx/>
                <a:uFillTx/>
                <a:latin typeface="Calibri" panose="020F0502020204030204"/>
                <a:ea typeface="+mn-ea"/>
                <a:cs typeface="+mn-cs"/>
              </a:rPr>
              <a:t>Ομάδα Επαγγελματικής Εκπαίδευσης και Κατάρτισης</a:t>
            </a:r>
          </a:p>
        </p:txBody>
      </p:sp>
      <p:sp>
        <p:nvSpPr>
          <p:cNvPr id="23" name="Ορθογώνιο 22">
            <a:extLst>
              <a:ext uri="{FF2B5EF4-FFF2-40B4-BE49-F238E27FC236}">
                <a16:creationId xmlns:a16="http://schemas.microsoft.com/office/drawing/2014/main" id="{950CA869-1BCF-47CA-9A75-8CF7CB6D5A61}"/>
              </a:ext>
            </a:extLst>
          </p:cNvPr>
          <p:cNvSpPr/>
          <p:nvPr/>
        </p:nvSpPr>
        <p:spPr>
          <a:xfrm>
            <a:off x="2441196" y="5235717"/>
            <a:ext cx="4958730" cy="553998"/>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3000" b="0" i="0" u="none" strike="noStrike" kern="1200" cap="none" spc="0" normalizeH="0" baseline="0" noProof="0" dirty="0">
                <a:ln w="0"/>
                <a:solidFill>
                  <a:srgbClr val="4472C4"/>
                </a:solidFill>
                <a:effectLst>
                  <a:outerShdw blurRad="38100" dist="25400" dir="5400000" algn="ctr" rotWithShape="0">
                    <a:srgbClr val="6E747A">
                      <a:alpha val="43000"/>
                    </a:srgbClr>
                  </a:outerShdw>
                </a:effectLst>
                <a:uLnTx/>
                <a:uFillTx/>
                <a:latin typeface="Calibri" panose="020F0502020204030204"/>
                <a:ea typeface="+mn-ea"/>
                <a:cs typeface="+mn-cs"/>
              </a:rPr>
              <a:t>Ομάδα Εκπαίδευσης Ενηλίκων</a:t>
            </a:r>
          </a:p>
        </p:txBody>
      </p:sp>
      <p:sp>
        <p:nvSpPr>
          <p:cNvPr id="3" name="Ορθογώνιο 2">
            <a:extLst>
              <a:ext uri="{FF2B5EF4-FFF2-40B4-BE49-F238E27FC236}">
                <a16:creationId xmlns:a16="http://schemas.microsoft.com/office/drawing/2014/main" id="{FDF69EA7-A67B-4F4F-9424-D29FFA4C5E87}"/>
              </a:ext>
            </a:extLst>
          </p:cNvPr>
          <p:cNvSpPr/>
          <p:nvPr/>
        </p:nvSpPr>
        <p:spPr>
          <a:xfrm>
            <a:off x="2441196" y="5789715"/>
            <a:ext cx="8775517" cy="923330"/>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l-GR" sz="1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Ευριδίκη</a:t>
            </a:r>
            <a:r>
              <a:rPr kumimoji="0" lang="el-GR"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Αθανασοπούλου, Συντονίστρια</a:t>
            </a: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11"/>
              </a:rPr>
              <a:t>eathanasopoulou@iky.gr</a:t>
            </a:r>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Άννα Καρακατσάνη, Διαχείριση σχεδίων ΚΑ1,</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12"/>
              </a:rPr>
              <a:t>akarakatsani@iky.gr</a:t>
            </a:r>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Νίκος </a:t>
            </a:r>
            <a:r>
              <a:rPr kumimoji="0" lang="el-GR" sz="1800" b="0" i="0" u="none" strike="noStrike" kern="1200" cap="none" spc="0" normalizeH="0" baseline="0" noProof="0" dirty="0" err="1">
                <a:ln>
                  <a:noFill/>
                </a:ln>
                <a:solidFill>
                  <a:prstClr val="black"/>
                </a:solidFill>
                <a:effectLst/>
                <a:uLnTx/>
                <a:uFillTx/>
                <a:latin typeface="Calibri" panose="020F0502020204030204"/>
                <a:ea typeface="+mn-ea"/>
                <a:cs typeface="+mn-cs"/>
              </a:rPr>
              <a:t>Λέτσιος</a:t>
            </a: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 Διαχείριση σχεδίων ΚΑ1,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13"/>
              </a:rPr>
              <a:t>nletsios@iky.gr</a:t>
            </a:r>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Ορθογώνιο 3">
            <a:extLst>
              <a:ext uri="{FF2B5EF4-FFF2-40B4-BE49-F238E27FC236}">
                <a16:creationId xmlns:a16="http://schemas.microsoft.com/office/drawing/2014/main" id="{7D711E0C-E77A-4AA8-BADB-A507F1C1987B}"/>
              </a:ext>
            </a:extLst>
          </p:cNvPr>
          <p:cNvSpPr/>
          <p:nvPr/>
        </p:nvSpPr>
        <p:spPr>
          <a:xfrm>
            <a:off x="2441196" y="3596531"/>
            <a:ext cx="9001958" cy="1477328"/>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Κατερίνα </a:t>
            </a:r>
            <a:r>
              <a:rPr kumimoji="0" lang="el-GR" sz="1800" b="0" i="0" u="none" strike="noStrike" kern="1200" cap="none" spc="0" normalizeH="0" baseline="0" noProof="0" dirty="0" err="1">
                <a:ln>
                  <a:noFill/>
                </a:ln>
                <a:solidFill>
                  <a:prstClr val="black"/>
                </a:solidFill>
                <a:effectLst/>
                <a:uLnTx/>
                <a:uFillTx/>
                <a:latin typeface="Calibri" panose="020F0502020204030204"/>
                <a:ea typeface="+mn-ea"/>
                <a:cs typeface="+mn-cs"/>
              </a:rPr>
              <a:t>Τσιρογιάννη</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Συντονίστρι</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α,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14"/>
              </a:rPr>
              <a:t>ktsirogianni@iky.gr</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Θάλεια </a:t>
            </a:r>
            <a:r>
              <a:rPr kumimoji="0" lang="el-GR" sz="1800" b="0" i="0" u="none" strike="noStrike" kern="1200" cap="none" spc="0" normalizeH="0" baseline="0" noProof="0" dirty="0" err="1">
                <a:ln>
                  <a:noFill/>
                </a:ln>
                <a:solidFill>
                  <a:prstClr val="black"/>
                </a:solidFill>
                <a:effectLst/>
                <a:uLnTx/>
                <a:uFillTx/>
                <a:latin typeface="Calibri" panose="020F0502020204030204"/>
                <a:ea typeface="+mn-ea"/>
                <a:cs typeface="+mn-cs"/>
              </a:rPr>
              <a:t>Δημητρακά</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Διαχείριση σχεδίων ΚΑ1</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15"/>
              </a:rPr>
              <a:t>thdimitraka@iky.gr</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Μαριάννα </a:t>
            </a:r>
            <a:r>
              <a:rPr kumimoji="0" lang="el-GR" sz="1800" b="0" i="0" u="none" strike="noStrike" kern="1200" cap="none" spc="0" normalizeH="0" baseline="0" noProof="0" dirty="0" err="1">
                <a:ln>
                  <a:noFill/>
                </a:ln>
                <a:solidFill>
                  <a:prstClr val="black"/>
                </a:solidFill>
                <a:effectLst/>
                <a:uLnTx/>
                <a:uFillTx/>
                <a:latin typeface="Calibri" panose="020F0502020204030204"/>
                <a:ea typeface="+mn-ea"/>
                <a:cs typeface="+mn-cs"/>
              </a:rPr>
              <a:t>Μπαντινάκη</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Διαχείριση σχεδίων ΚΑ1</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pt-BR"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16"/>
              </a:rPr>
              <a:t>mbantinaki@iky.gr</a:t>
            </a:r>
            <a:r>
              <a:rPr kumimoji="0" lang="pt-BR"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Σαλώμη Χατζηβασιλείου</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 Διαχείριση σχεδίων ΚΑ1</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pt-BR" sz="1800" b="0" i="0" u="none" strike="noStrike" kern="1200" cap="none" spc="0" normalizeH="0" baseline="0" noProof="0" dirty="0">
                <a:ln>
                  <a:noFill/>
                </a:ln>
                <a:solidFill>
                  <a:srgbClr val="0070C0"/>
                </a:solidFill>
                <a:effectLst/>
                <a:uLnTx/>
                <a:uFillTx/>
                <a:latin typeface="Calibri" panose="020F0502020204030204"/>
                <a:ea typeface="+mn-ea"/>
                <a:cs typeface="+mn-cs"/>
                <a:hlinkClick r:id="rId17">
                  <a:extLst>
                    <a:ext uri="{A12FA001-AC4F-418D-AE19-62706E023703}">
                      <ahyp:hlinkClr xmlns:ahyp="http://schemas.microsoft.com/office/drawing/2018/hyperlinkcolor" val="tx"/>
                    </a:ext>
                  </a:extLst>
                </a:hlinkClick>
              </a:rPr>
              <a:t>shatzivasileiou@iky.gr</a:t>
            </a:r>
            <a:endParaRPr kumimoji="0" lang="pt-BR" sz="1800" b="0" i="0" u="none" strike="noStrike" kern="1200" cap="none" spc="0" normalizeH="0" baseline="0" noProof="0" dirty="0">
              <a:ln>
                <a:noFill/>
              </a:ln>
              <a:solidFill>
                <a:srgbClr val="0070C0"/>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Ισμήνη Λέφα</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Δ</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ι</a:t>
            </a: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α</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χ</a:t>
            </a: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ε</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ί</a:t>
            </a: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ρ</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ι</a:t>
            </a: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σ</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η </a:t>
            </a: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σ</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χ</a:t>
            </a: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ε</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δ</a:t>
            </a: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ί</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ω</a:t>
            </a: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ν</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Κ</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Α1,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18"/>
              </a:rPr>
              <a:t>ilefa@iky.gr</a:t>
            </a:r>
            <a:r>
              <a:rPr kumimoji="0" lang="pt-BR" sz="18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Εικόνα 6">
            <a:extLst>
              <a:ext uri="{FF2B5EF4-FFF2-40B4-BE49-F238E27FC236}">
                <a16:creationId xmlns:a16="http://schemas.microsoft.com/office/drawing/2014/main" id="{68CF3B81-E5AC-4871-B790-6B19034C524D}"/>
              </a:ext>
            </a:extLst>
          </p:cNvPr>
          <p:cNvPicPr>
            <a:picLocks noChangeAspect="1"/>
          </p:cNvPicPr>
          <p:nvPr/>
        </p:nvPicPr>
        <p:blipFill>
          <a:blip r:embed="rId19"/>
          <a:stretch>
            <a:fillRect/>
          </a:stretch>
        </p:blipFill>
        <p:spPr>
          <a:xfrm>
            <a:off x="706742" y="5546048"/>
            <a:ext cx="1271421" cy="1129194"/>
          </a:xfrm>
          <a:prstGeom prst="rect">
            <a:avLst/>
          </a:prstGeom>
        </p:spPr>
      </p:pic>
      <p:pic>
        <p:nvPicPr>
          <p:cNvPr id="8" name="Εικόνα 7">
            <a:extLst>
              <a:ext uri="{FF2B5EF4-FFF2-40B4-BE49-F238E27FC236}">
                <a16:creationId xmlns:a16="http://schemas.microsoft.com/office/drawing/2014/main" id="{30222862-B003-4DCB-B541-D0DDDCA7F97A}"/>
              </a:ext>
            </a:extLst>
          </p:cNvPr>
          <p:cNvPicPr>
            <a:picLocks noChangeAspect="1"/>
          </p:cNvPicPr>
          <p:nvPr/>
        </p:nvPicPr>
        <p:blipFill>
          <a:blip r:embed="rId20"/>
          <a:stretch>
            <a:fillRect/>
          </a:stretch>
        </p:blipFill>
        <p:spPr>
          <a:xfrm>
            <a:off x="436898" y="3665009"/>
            <a:ext cx="1811110" cy="1016603"/>
          </a:xfrm>
          <a:prstGeom prst="rect">
            <a:avLst/>
          </a:prstGeom>
        </p:spPr>
      </p:pic>
    </p:spTree>
    <p:extLst>
      <p:ext uri="{BB962C8B-B14F-4D97-AF65-F5344CB8AC3E}">
        <p14:creationId xmlns:p14="http://schemas.microsoft.com/office/powerpoint/2010/main" val="24490840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02C6BE-C71B-90E8-1C3F-B32611CBFC72}"/>
              </a:ext>
            </a:extLst>
          </p:cNvPr>
          <p:cNvSpPr>
            <a:spLocks noGrp="1"/>
          </p:cNvSpPr>
          <p:nvPr>
            <p:ph idx="1"/>
          </p:nvPr>
        </p:nvSpPr>
        <p:spPr>
          <a:xfrm>
            <a:off x="838200" y="1107419"/>
            <a:ext cx="10515600" cy="5069544"/>
          </a:xfrm>
        </p:spPr>
        <p:txBody>
          <a:bodyPr vert="horz" lIns="91440" tIns="45720" rIns="91440" bIns="45720" rtlCol="0" anchor="t">
            <a:normAutofit/>
          </a:bodyPr>
          <a:lstStyle/>
          <a:p>
            <a:pPr marL="0" indent="0" algn="ctr">
              <a:buNone/>
            </a:pPr>
            <a:r>
              <a:rPr lang="en-US" sz="8800" i="1" dirty="0">
                <a:solidFill>
                  <a:schemeClr val="accent1"/>
                </a:solidFill>
                <a:cs typeface="Calibri"/>
              </a:rPr>
              <a:t>ΚΑΛΗ ΕΠΙΤΥΧΙΑ!!!</a:t>
            </a:r>
          </a:p>
        </p:txBody>
      </p:sp>
      <p:pic>
        <p:nvPicPr>
          <p:cNvPr id="6" name="Picture 4" descr="Text&#10;&#10;Description automatically generated">
            <a:extLst>
              <a:ext uri="{FF2B5EF4-FFF2-40B4-BE49-F238E27FC236}">
                <a16:creationId xmlns:a16="http://schemas.microsoft.com/office/drawing/2014/main" id="{3E039B75-28E6-DFE1-AC46-352C585AD912}"/>
              </a:ext>
            </a:extLst>
          </p:cNvPr>
          <p:cNvPicPr>
            <a:picLocks noChangeAspect="1"/>
          </p:cNvPicPr>
          <p:nvPr/>
        </p:nvPicPr>
        <p:blipFill>
          <a:blip r:embed="rId2"/>
          <a:stretch>
            <a:fillRect/>
          </a:stretch>
        </p:blipFill>
        <p:spPr>
          <a:xfrm>
            <a:off x="-178228" y="-169765"/>
            <a:ext cx="2471458" cy="998445"/>
          </a:xfrm>
          <a:prstGeom prst="rect">
            <a:avLst/>
          </a:prstGeom>
        </p:spPr>
      </p:pic>
      <p:pic>
        <p:nvPicPr>
          <p:cNvPr id="8" name="Picture 7" descr="Text&#10;&#10;Description automatically generated">
            <a:extLst>
              <a:ext uri="{FF2B5EF4-FFF2-40B4-BE49-F238E27FC236}">
                <a16:creationId xmlns:a16="http://schemas.microsoft.com/office/drawing/2014/main" id="{01E28981-712A-F830-B9B7-D92E0754CD4F}"/>
              </a:ext>
            </a:extLst>
          </p:cNvPr>
          <p:cNvPicPr>
            <a:picLocks noChangeAspect="1"/>
          </p:cNvPicPr>
          <p:nvPr/>
        </p:nvPicPr>
        <p:blipFill>
          <a:blip r:embed="rId3"/>
          <a:stretch>
            <a:fillRect/>
          </a:stretch>
        </p:blipFill>
        <p:spPr>
          <a:xfrm>
            <a:off x="11166269" y="3772"/>
            <a:ext cx="990600" cy="933450"/>
          </a:xfrm>
          <a:prstGeom prst="rect">
            <a:avLst/>
          </a:prstGeom>
        </p:spPr>
      </p:pic>
      <p:pic>
        <p:nvPicPr>
          <p:cNvPr id="9" name="Picture 9">
            <a:extLst>
              <a:ext uri="{FF2B5EF4-FFF2-40B4-BE49-F238E27FC236}">
                <a16:creationId xmlns:a16="http://schemas.microsoft.com/office/drawing/2014/main" id="{6BD77554-8AD1-5353-345D-D6BF31F74823}"/>
              </a:ext>
            </a:extLst>
          </p:cNvPr>
          <p:cNvPicPr>
            <a:picLocks noChangeAspect="1"/>
          </p:cNvPicPr>
          <p:nvPr/>
        </p:nvPicPr>
        <p:blipFill>
          <a:blip r:embed="rId4"/>
          <a:stretch>
            <a:fillRect/>
          </a:stretch>
        </p:blipFill>
        <p:spPr>
          <a:xfrm>
            <a:off x="4038600" y="2340118"/>
            <a:ext cx="4109542" cy="4115584"/>
          </a:xfrm>
          <a:prstGeom prst="rect">
            <a:avLst/>
          </a:prstGeom>
        </p:spPr>
      </p:pic>
    </p:spTree>
    <p:extLst>
      <p:ext uri="{BB962C8B-B14F-4D97-AF65-F5344CB8AC3E}">
        <p14:creationId xmlns:p14="http://schemas.microsoft.com/office/powerpoint/2010/main" val="2658309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61FDB-0CE1-9248-2D7F-9854EA877CBC}"/>
              </a:ext>
            </a:extLst>
          </p:cNvPr>
          <p:cNvSpPr>
            <a:spLocks noGrp="1"/>
          </p:cNvSpPr>
          <p:nvPr>
            <p:ph type="title"/>
          </p:nvPr>
        </p:nvSpPr>
        <p:spPr>
          <a:xfrm>
            <a:off x="895709" y="365125"/>
            <a:ext cx="10458091" cy="1137133"/>
          </a:xfrm>
        </p:spPr>
        <p:txBody>
          <a:bodyPr>
            <a:normAutofit fontScale="90000"/>
          </a:bodyPr>
          <a:lstStyle/>
          <a:p>
            <a:pPr algn="ctr"/>
            <a:br>
              <a:rPr lang="en-US" sz="5300" b="1" dirty="0">
                <a:ea typeface="+mj-lt"/>
                <a:cs typeface="+mj-lt"/>
              </a:rPr>
            </a:br>
            <a:r>
              <a:rPr lang="el-GR" b="1" dirty="0">
                <a:solidFill>
                  <a:srgbClr val="4472C4">
                    <a:lumMod val="75000"/>
                  </a:srgbClr>
                </a:solidFill>
              </a:rPr>
              <a:t>Δημιουργία λογαριασμού EU LOGIN</a:t>
            </a:r>
            <a:endParaRPr lang="en-US" dirty="0">
              <a:solidFill>
                <a:schemeClr val="accent1">
                  <a:lumMod val="75000"/>
                </a:schemeClr>
              </a:solidFill>
              <a:latin typeface="+mn-lt"/>
              <a:ea typeface="+mj-lt"/>
              <a:cs typeface="+mj-lt"/>
            </a:endParaRPr>
          </a:p>
          <a:p>
            <a:endParaRPr lang="en-US" dirty="0">
              <a:cs typeface="Calibri Light"/>
            </a:endParaRPr>
          </a:p>
        </p:txBody>
      </p:sp>
      <p:pic>
        <p:nvPicPr>
          <p:cNvPr id="5" name="Picture 5">
            <a:extLst>
              <a:ext uri="{FF2B5EF4-FFF2-40B4-BE49-F238E27FC236}">
                <a16:creationId xmlns:a16="http://schemas.microsoft.com/office/drawing/2014/main" id="{BEBC02FE-9509-7A24-5CCD-CF52B917DCD9}"/>
              </a:ext>
            </a:extLst>
          </p:cNvPr>
          <p:cNvPicPr>
            <a:picLocks noGrp="1" noChangeAspect="1"/>
          </p:cNvPicPr>
          <p:nvPr>
            <p:ph sz="half" idx="1"/>
          </p:nvPr>
        </p:nvPicPr>
        <p:blipFill>
          <a:blip r:embed="rId2"/>
          <a:stretch>
            <a:fillRect/>
          </a:stretch>
        </p:blipFill>
        <p:spPr>
          <a:xfrm>
            <a:off x="10842336" y="1660"/>
            <a:ext cx="990600" cy="933450"/>
          </a:xfrm>
        </p:spPr>
      </p:pic>
      <p:sp>
        <p:nvSpPr>
          <p:cNvPr id="4" name="Content Placeholder 3">
            <a:extLst>
              <a:ext uri="{FF2B5EF4-FFF2-40B4-BE49-F238E27FC236}">
                <a16:creationId xmlns:a16="http://schemas.microsoft.com/office/drawing/2014/main" id="{78DD610C-45F1-CA32-AE31-BFE6A9FC09E8}"/>
              </a:ext>
            </a:extLst>
          </p:cNvPr>
          <p:cNvSpPr>
            <a:spLocks noGrp="1"/>
          </p:cNvSpPr>
          <p:nvPr>
            <p:ph sz="half" idx="2"/>
          </p:nvPr>
        </p:nvSpPr>
        <p:spPr>
          <a:xfrm>
            <a:off x="8343180" y="1828457"/>
            <a:ext cx="3628846" cy="4348506"/>
          </a:xfrm>
        </p:spPr>
        <p:txBody>
          <a:bodyPr vert="horz" lIns="91440" tIns="45720" rIns="91440" bIns="45720" rtlCol="0" anchor="t">
            <a:noAutofit/>
          </a:bodyPr>
          <a:lstStyle/>
          <a:p>
            <a:pPr marL="514350" indent="-514350">
              <a:buAutoNum type="arabicPeriod"/>
            </a:pPr>
            <a:r>
              <a:rPr lang="en-US" sz="2400" dirty="0" err="1">
                <a:solidFill>
                  <a:schemeClr val="accent1">
                    <a:lumMod val="75000"/>
                  </a:schemeClr>
                </a:solidFill>
                <a:cs typeface="Calibri"/>
              </a:rPr>
              <a:t>Εισ</a:t>
            </a:r>
            <a:r>
              <a:rPr lang="en-US" sz="2400" dirty="0">
                <a:solidFill>
                  <a:schemeClr val="accent1">
                    <a:lumMod val="75000"/>
                  </a:schemeClr>
                </a:solidFill>
                <a:cs typeface="Calibri"/>
              </a:rPr>
              <a:t>α</a:t>
            </a:r>
            <a:r>
              <a:rPr lang="en-US" sz="2400" dirty="0" err="1">
                <a:solidFill>
                  <a:schemeClr val="accent1">
                    <a:lumMod val="75000"/>
                  </a:schemeClr>
                </a:solidFill>
                <a:cs typeface="Calibri"/>
              </a:rPr>
              <a:t>γωγή</a:t>
            </a:r>
            <a:r>
              <a:rPr lang="en-US" sz="2400" dirty="0">
                <a:solidFill>
                  <a:schemeClr val="accent1">
                    <a:lumMod val="75000"/>
                  </a:schemeClr>
                </a:solidFill>
                <a:cs typeface="Calibri"/>
              </a:rPr>
              <a:t> </a:t>
            </a:r>
            <a:r>
              <a:rPr lang="en-US" sz="2400" dirty="0" err="1">
                <a:solidFill>
                  <a:schemeClr val="accent1">
                    <a:lumMod val="75000"/>
                  </a:schemeClr>
                </a:solidFill>
                <a:cs typeface="Calibri"/>
              </a:rPr>
              <a:t>ονόμ</a:t>
            </a:r>
            <a:r>
              <a:rPr lang="en-US" sz="2400" dirty="0">
                <a:solidFill>
                  <a:schemeClr val="accent1">
                    <a:lumMod val="75000"/>
                  </a:schemeClr>
                </a:solidFill>
                <a:cs typeface="Calibri"/>
              </a:rPr>
              <a:t>α</a:t>
            </a:r>
            <a:r>
              <a:rPr lang="en-US" sz="2400" dirty="0" err="1">
                <a:solidFill>
                  <a:schemeClr val="accent1">
                    <a:lumMod val="75000"/>
                  </a:schemeClr>
                </a:solidFill>
                <a:cs typeface="Calibri"/>
              </a:rPr>
              <a:t>τος</a:t>
            </a:r>
            <a:endParaRPr lang="en-US" sz="2400" dirty="0">
              <a:solidFill>
                <a:schemeClr val="accent1">
                  <a:lumMod val="75000"/>
                </a:schemeClr>
              </a:solidFill>
              <a:cs typeface="Calibri"/>
            </a:endParaRPr>
          </a:p>
          <a:p>
            <a:pPr marL="514350" indent="-514350">
              <a:buAutoNum type="arabicPeriod"/>
            </a:pPr>
            <a:r>
              <a:rPr lang="en-US" sz="2400" dirty="0" err="1">
                <a:solidFill>
                  <a:schemeClr val="accent1">
                    <a:lumMod val="75000"/>
                  </a:schemeClr>
                </a:solidFill>
                <a:cs typeface="Calibri"/>
              </a:rPr>
              <a:t>Εισ</a:t>
            </a:r>
            <a:r>
              <a:rPr lang="en-US" sz="2400" dirty="0">
                <a:solidFill>
                  <a:schemeClr val="accent1">
                    <a:lumMod val="75000"/>
                  </a:schemeClr>
                </a:solidFill>
                <a:cs typeface="Calibri" panose="020F0502020204030204"/>
              </a:rPr>
              <a:t>α</a:t>
            </a:r>
            <a:r>
              <a:rPr lang="en-US" sz="2400" dirty="0" err="1">
                <a:solidFill>
                  <a:schemeClr val="accent1">
                    <a:lumMod val="75000"/>
                  </a:schemeClr>
                </a:solidFill>
                <a:cs typeface="Calibri" panose="020F0502020204030204"/>
              </a:rPr>
              <a:t>γωγή</a:t>
            </a:r>
            <a:r>
              <a:rPr lang="en-US" sz="2400" dirty="0">
                <a:solidFill>
                  <a:schemeClr val="accent1">
                    <a:lumMod val="75000"/>
                  </a:schemeClr>
                </a:solidFill>
                <a:cs typeface="Calibri" panose="020F0502020204030204"/>
              </a:rPr>
              <a:t> επ</a:t>
            </a:r>
            <a:r>
              <a:rPr lang="en-US" sz="2400" dirty="0" err="1">
                <a:solidFill>
                  <a:schemeClr val="accent1">
                    <a:lumMod val="75000"/>
                  </a:schemeClr>
                </a:solidFill>
                <a:cs typeface="Calibri" panose="020F0502020204030204"/>
              </a:rPr>
              <a:t>ωνύμου</a:t>
            </a:r>
            <a:endParaRPr lang="en-US" sz="2400" dirty="0">
              <a:solidFill>
                <a:schemeClr val="accent1">
                  <a:lumMod val="75000"/>
                </a:schemeClr>
              </a:solidFill>
              <a:cs typeface="Calibri" panose="020F0502020204030204"/>
            </a:endParaRPr>
          </a:p>
          <a:p>
            <a:pPr marL="514350" indent="-514350">
              <a:buAutoNum type="arabicPeriod"/>
            </a:pPr>
            <a:r>
              <a:rPr lang="en-US" sz="2400" dirty="0" err="1">
                <a:solidFill>
                  <a:schemeClr val="accent1">
                    <a:lumMod val="75000"/>
                  </a:schemeClr>
                </a:solidFill>
                <a:cs typeface="Calibri" panose="020F0502020204030204"/>
              </a:rPr>
              <a:t>Εισ</a:t>
            </a:r>
            <a:r>
              <a:rPr lang="en-US" sz="2400" dirty="0">
                <a:solidFill>
                  <a:schemeClr val="accent1">
                    <a:lumMod val="75000"/>
                  </a:schemeClr>
                </a:solidFill>
                <a:cs typeface="Calibri" panose="020F0502020204030204"/>
              </a:rPr>
              <a:t>α</a:t>
            </a:r>
            <a:r>
              <a:rPr lang="en-US" sz="2400" dirty="0" err="1">
                <a:solidFill>
                  <a:schemeClr val="accent1">
                    <a:lumMod val="75000"/>
                  </a:schemeClr>
                </a:solidFill>
                <a:cs typeface="Calibri" panose="020F0502020204030204"/>
              </a:rPr>
              <a:t>γωγή</a:t>
            </a:r>
            <a:r>
              <a:rPr lang="en-US" sz="2400" dirty="0">
                <a:solidFill>
                  <a:schemeClr val="accent1">
                    <a:lumMod val="75000"/>
                  </a:schemeClr>
                </a:solidFill>
                <a:cs typeface="Calibri" panose="020F0502020204030204"/>
              </a:rPr>
              <a:t> email</a:t>
            </a:r>
          </a:p>
          <a:p>
            <a:pPr marL="514350" indent="-514350">
              <a:buAutoNum type="arabicPeriod"/>
            </a:pPr>
            <a:r>
              <a:rPr lang="en-US" sz="2400" dirty="0">
                <a:solidFill>
                  <a:schemeClr val="accent1">
                    <a:lumMod val="75000"/>
                  </a:schemeClr>
                </a:solidFill>
                <a:cs typeface="Calibri" panose="020F0502020204030204"/>
              </a:rPr>
              <a:t>Επιβεβα</a:t>
            </a:r>
            <a:r>
              <a:rPr lang="en-US" sz="2400" dirty="0" err="1">
                <a:solidFill>
                  <a:schemeClr val="accent1">
                    <a:lumMod val="75000"/>
                  </a:schemeClr>
                </a:solidFill>
                <a:cs typeface="Calibri" panose="020F0502020204030204"/>
              </a:rPr>
              <a:t>ίωση</a:t>
            </a:r>
            <a:r>
              <a:rPr lang="en-US" sz="2400" dirty="0">
                <a:solidFill>
                  <a:schemeClr val="accent1">
                    <a:lumMod val="75000"/>
                  </a:schemeClr>
                </a:solidFill>
                <a:cs typeface="Calibri" panose="020F0502020204030204"/>
              </a:rPr>
              <a:t> email</a:t>
            </a:r>
          </a:p>
          <a:p>
            <a:pPr marL="514350" indent="-514350">
              <a:buAutoNum type="arabicPeriod"/>
            </a:pPr>
            <a:r>
              <a:rPr lang="en-US" sz="2400" dirty="0">
                <a:solidFill>
                  <a:schemeClr val="accent1">
                    <a:lumMod val="75000"/>
                  </a:schemeClr>
                </a:solidFill>
                <a:cs typeface="Calibri" panose="020F0502020204030204"/>
              </a:rPr>
              <a:t>Επ</a:t>
            </a:r>
            <a:r>
              <a:rPr lang="en-US" sz="2400" dirty="0" err="1">
                <a:solidFill>
                  <a:schemeClr val="accent1">
                    <a:lumMod val="75000"/>
                  </a:schemeClr>
                </a:solidFill>
                <a:cs typeface="Calibri" panose="020F0502020204030204"/>
              </a:rPr>
              <a:t>ιλογή</a:t>
            </a:r>
            <a:r>
              <a:rPr lang="en-US" sz="2400" dirty="0">
                <a:solidFill>
                  <a:schemeClr val="accent1">
                    <a:lumMod val="75000"/>
                  </a:schemeClr>
                </a:solidFill>
                <a:cs typeface="Calibri" panose="020F0502020204030204"/>
              </a:rPr>
              <a:t> </a:t>
            </a:r>
            <a:r>
              <a:rPr lang="en-US" sz="2400" dirty="0" err="1">
                <a:solidFill>
                  <a:schemeClr val="accent1">
                    <a:lumMod val="75000"/>
                  </a:schemeClr>
                </a:solidFill>
                <a:cs typeface="Calibri" panose="020F0502020204030204"/>
              </a:rPr>
              <a:t>γλώσσ</a:t>
            </a:r>
            <a:r>
              <a:rPr lang="en-US" sz="2400" dirty="0">
                <a:solidFill>
                  <a:schemeClr val="accent1">
                    <a:lumMod val="75000"/>
                  </a:schemeClr>
                </a:solidFill>
                <a:cs typeface="Calibri" panose="020F0502020204030204"/>
              </a:rPr>
              <a:t>ας</a:t>
            </a:r>
          </a:p>
          <a:p>
            <a:pPr marL="514350" indent="-514350">
              <a:buAutoNum type="arabicPeriod"/>
            </a:pPr>
            <a:r>
              <a:rPr lang="en-US" sz="2400" dirty="0" err="1">
                <a:solidFill>
                  <a:schemeClr val="accent1">
                    <a:lumMod val="75000"/>
                  </a:schemeClr>
                </a:solidFill>
                <a:cs typeface="Calibri" panose="020F0502020204030204"/>
              </a:rPr>
              <a:t>Δήλωση</a:t>
            </a:r>
            <a:r>
              <a:rPr lang="en-US" sz="2400" dirty="0">
                <a:solidFill>
                  <a:schemeClr val="accent1">
                    <a:lumMod val="75000"/>
                  </a:schemeClr>
                </a:solidFill>
                <a:cs typeface="Calibri" panose="020F0502020204030204"/>
              </a:rPr>
              <a:t> απ</a:t>
            </a:r>
            <a:r>
              <a:rPr lang="en-US" sz="2400" dirty="0" err="1">
                <a:solidFill>
                  <a:schemeClr val="accent1">
                    <a:lumMod val="75000"/>
                  </a:schemeClr>
                </a:solidFill>
                <a:cs typeface="Calibri" panose="020F0502020204030204"/>
              </a:rPr>
              <a:t>ορρήτου</a:t>
            </a:r>
            <a:endParaRPr lang="en-US" sz="2400" dirty="0">
              <a:solidFill>
                <a:schemeClr val="accent1">
                  <a:lumMod val="75000"/>
                </a:schemeClr>
              </a:solidFill>
              <a:cs typeface="Calibri" panose="020F0502020204030204"/>
            </a:endParaRPr>
          </a:p>
          <a:p>
            <a:pPr marL="514350" indent="-514350">
              <a:buAutoNum type="arabicPeriod"/>
            </a:pPr>
            <a:r>
              <a:rPr lang="en-US" sz="2400" dirty="0" err="1">
                <a:solidFill>
                  <a:schemeClr val="accent1">
                    <a:lumMod val="75000"/>
                  </a:schemeClr>
                </a:solidFill>
                <a:cs typeface="Calibri" panose="020F0502020204030204"/>
              </a:rPr>
              <a:t>Κουμ</a:t>
            </a:r>
            <a:r>
              <a:rPr lang="en-US" sz="2400" dirty="0">
                <a:solidFill>
                  <a:schemeClr val="accent1">
                    <a:lumMod val="75000"/>
                  </a:schemeClr>
                </a:solidFill>
                <a:cs typeface="Calibri" panose="020F0502020204030204"/>
              </a:rPr>
              <a:t>πί </a:t>
            </a:r>
            <a:r>
              <a:rPr lang="en-US" sz="2400" dirty="0" err="1">
                <a:solidFill>
                  <a:schemeClr val="accent1">
                    <a:lumMod val="75000"/>
                  </a:schemeClr>
                </a:solidFill>
                <a:cs typeface="Calibri" panose="020F0502020204030204"/>
              </a:rPr>
              <a:t>δημιουργί</a:t>
            </a:r>
            <a:r>
              <a:rPr lang="en-US" sz="2400" dirty="0">
                <a:solidFill>
                  <a:schemeClr val="accent1">
                    <a:lumMod val="75000"/>
                  </a:schemeClr>
                </a:solidFill>
                <a:cs typeface="Calibri" panose="020F0502020204030204"/>
              </a:rPr>
              <a:t>ας </a:t>
            </a:r>
            <a:r>
              <a:rPr lang="en-US" sz="2400" dirty="0" err="1">
                <a:solidFill>
                  <a:schemeClr val="accent1">
                    <a:lumMod val="75000"/>
                  </a:schemeClr>
                </a:solidFill>
                <a:cs typeface="Calibri" panose="020F0502020204030204"/>
              </a:rPr>
              <a:t>λογ</a:t>
            </a:r>
            <a:r>
              <a:rPr lang="en-US" sz="2400" dirty="0">
                <a:solidFill>
                  <a:schemeClr val="accent1">
                    <a:lumMod val="75000"/>
                  </a:schemeClr>
                </a:solidFill>
                <a:cs typeface="Calibri" panose="020F0502020204030204"/>
              </a:rPr>
              <a:t>α</a:t>
            </a:r>
            <a:r>
              <a:rPr lang="en-US" sz="2400" dirty="0" err="1">
                <a:solidFill>
                  <a:schemeClr val="accent1">
                    <a:lumMod val="75000"/>
                  </a:schemeClr>
                </a:solidFill>
                <a:cs typeface="Calibri" panose="020F0502020204030204"/>
              </a:rPr>
              <a:t>ρι</a:t>
            </a:r>
            <a:r>
              <a:rPr lang="en-US" sz="2400" dirty="0">
                <a:solidFill>
                  <a:schemeClr val="accent1">
                    <a:lumMod val="75000"/>
                  </a:schemeClr>
                </a:solidFill>
                <a:cs typeface="Calibri" panose="020F0502020204030204"/>
              </a:rPr>
              <a:t>α</a:t>
            </a:r>
            <a:r>
              <a:rPr lang="en-US" sz="2400" dirty="0" err="1">
                <a:solidFill>
                  <a:schemeClr val="accent1">
                    <a:lumMod val="75000"/>
                  </a:schemeClr>
                </a:solidFill>
                <a:cs typeface="Calibri" panose="020F0502020204030204"/>
              </a:rPr>
              <a:t>σμού</a:t>
            </a:r>
            <a:endParaRPr lang="en-US" sz="2400" dirty="0">
              <a:solidFill>
                <a:schemeClr val="accent1">
                  <a:lumMod val="75000"/>
                </a:schemeClr>
              </a:solidFill>
              <a:cs typeface="Calibri" panose="020F0502020204030204"/>
            </a:endParaRPr>
          </a:p>
          <a:p>
            <a:pPr marL="514350" indent="-514350">
              <a:buAutoNum type="arabicPeriod"/>
            </a:pPr>
            <a:r>
              <a:rPr lang="en-US" sz="2400" dirty="0" err="1">
                <a:solidFill>
                  <a:schemeClr val="accent1">
                    <a:lumMod val="75000"/>
                  </a:schemeClr>
                </a:solidFill>
                <a:cs typeface="Calibri" panose="020F0502020204030204"/>
              </a:rPr>
              <a:t>Μήνυμ</a:t>
            </a:r>
            <a:r>
              <a:rPr lang="en-US" sz="2400" dirty="0">
                <a:solidFill>
                  <a:schemeClr val="accent1">
                    <a:lumMod val="75000"/>
                  </a:schemeClr>
                </a:solidFill>
                <a:cs typeface="Calibri" panose="020F0502020204030204"/>
              </a:rPr>
              <a:t>α επιβεβα</a:t>
            </a:r>
            <a:r>
              <a:rPr lang="en-US" sz="2400" dirty="0" err="1">
                <a:solidFill>
                  <a:schemeClr val="accent1">
                    <a:lumMod val="75000"/>
                  </a:schemeClr>
                </a:solidFill>
                <a:cs typeface="Calibri" panose="020F0502020204030204"/>
              </a:rPr>
              <a:t>ίωσης</a:t>
            </a:r>
            <a:r>
              <a:rPr lang="en-US" sz="2400" dirty="0">
                <a:solidFill>
                  <a:schemeClr val="accent1">
                    <a:lumMod val="75000"/>
                  </a:schemeClr>
                </a:solidFill>
                <a:cs typeface="Calibri" panose="020F0502020204030204"/>
              </a:rPr>
              <a:t> </a:t>
            </a:r>
          </a:p>
          <a:p>
            <a:pPr marL="514350" indent="-514350">
              <a:buAutoNum type="arabicPeriod"/>
            </a:pPr>
            <a:endParaRPr lang="en-US" dirty="0">
              <a:cs typeface="Calibri" panose="020F0502020204030204"/>
            </a:endParaRPr>
          </a:p>
        </p:txBody>
      </p:sp>
      <p:pic>
        <p:nvPicPr>
          <p:cNvPr id="8" name="Picture 4" descr="Text&#10;&#10;Description automatically generated">
            <a:extLst>
              <a:ext uri="{FF2B5EF4-FFF2-40B4-BE49-F238E27FC236}">
                <a16:creationId xmlns:a16="http://schemas.microsoft.com/office/drawing/2014/main" id="{6D66B62A-AC7A-5F7E-09C2-F54A4D69B1FA}"/>
              </a:ext>
            </a:extLst>
          </p:cNvPr>
          <p:cNvPicPr>
            <a:picLocks noChangeAspect="1"/>
          </p:cNvPicPr>
          <p:nvPr/>
        </p:nvPicPr>
        <p:blipFill>
          <a:blip r:embed="rId3"/>
          <a:stretch>
            <a:fillRect/>
          </a:stretch>
        </p:blipFill>
        <p:spPr>
          <a:xfrm>
            <a:off x="-178810" y="-146915"/>
            <a:ext cx="2505075" cy="1009650"/>
          </a:xfrm>
          <a:prstGeom prst="rect">
            <a:avLst/>
          </a:prstGeom>
        </p:spPr>
      </p:pic>
      <p:pic>
        <p:nvPicPr>
          <p:cNvPr id="3" name="Εικόνα 2">
            <a:extLst>
              <a:ext uri="{FF2B5EF4-FFF2-40B4-BE49-F238E27FC236}">
                <a16:creationId xmlns:a16="http://schemas.microsoft.com/office/drawing/2014/main" id="{32CB021C-8899-439B-81F0-9469E845A11C}"/>
              </a:ext>
            </a:extLst>
          </p:cNvPr>
          <p:cNvPicPr>
            <a:picLocks noChangeAspect="1"/>
          </p:cNvPicPr>
          <p:nvPr/>
        </p:nvPicPr>
        <p:blipFill>
          <a:blip r:embed="rId4"/>
          <a:stretch>
            <a:fillRect/>
          </a:stretch>
        </p:blipFill>
        <p:spPr>
          <a:xfrm>
            <a:off x="219974" y="1502258"/>
            <a:ext cx="7140865" cy="5161772"/>
          </a:xfrm>
          <a:prstGeom prst="rect">
            <a:avLst/>
          </a:prstGeom>
        </p:spPr>
      </p:pic>
    </p:spTree>
    <p:extLst>
      <p:ext uri="{BB962C8B-B14F-4D97-AF65-F5344CB8AC3E}">
        <p14:creationId xmlns:p14="http://schemas.microsoft.com/office/powerpoint/2010/main" val="2611417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0AB5B-6537-884E-2053-6A8499EB5620}"/>
              </a:ext>
            </a:extLst>
          </p:cNvPr>
          <p:cNvSpPr>
            <a:spLocks noGrp="1"/>
          </p:cNvSpPr>
          <p:nvPr>
            <p:ph type="title"/>
          </p:nvPr>
        </p:nvSpPr>
        <p:spPr>
          <a:xfrm>
            <a:off x="696015" y="676852"/>
            <a:ext cx="11133825" cy="1143014"/>
          </a:xfrm>
        </p:spPr>
        <p:txBody>
          <a:bodyPr>
            <a:normAutofit fontScale="90000"/>
          </a:bodyPr>
          <a:lstStyle/>
          <a:p>
            <a:pPr algn="ctr"/>
            <a:r>
              <a:rPr lang="en-US" sz="4800" b="1" dirty="0" err="1">
                <a:solidFill>
                  <a:schemeClr val="accent1">
                    <a:lumMod val="75000"/>
                  </a:schemeClr>
                </a:solidFill>
                <a:latin typeface="+mn-lt"/>
                <a:ea typeface="+mj-lt"/>
                <a:cs typeface="+mj-lt"/>
              </a:rPr>
              <a:t>Ε</a:t>
            </a:r>
            <a:r>
              <a:rPr lang="en-US" sz="4000" b="1" dirty="0" err="1">
                <a:solidFill>
                  <a:schemeClr val="accent1">
                    <a:lumMod val="75000"/>
                  </a:schemeClr>
                </a:solidFill>
                <a:latin typeface="+mn-lt"/>
                <a:ea typeface="+mj-lt"/>
                <a:cs typeface="+mj-lt"/>
              </a:rPr>
              <a:t>γγρ</a:t>
            </a:r>
            <a:r>
              <a:rPr lang="en-US" sz="4000" b="1" dirty="0">
                <a:solidFill>
                  <a:schemeClr val="accent1">
                    <a:lumMod val="75000"/>
                  </a:schemeClr>
                </a:solidFill>
                <a:latin typeface="+mn-lt"/>
                <a:ea typeface="+mj-lt"/>
                <a:cs typeface="+mj-lt"/>
              </a:rPr>
              <a:t>α</a:t>
            </a:r>
            <a:r>
              <a:rPr lang="en-US" sz="4000" b="1" dirty="0" err="1">
                <a:solidFill>
                  <a:schemeClr val="accent1">
                    <a:lumMod val="75000"/>
                  </a:schemeClr>
                </a:solidFill>
                <a:latin typeface="+mn-lt"/>
                <a:ea typeface="+mj-lt"/>
                <a:cs typeface="+mj-lt"/>
              </a:rPr>
              <a:t>φή</a:t>
            </a:r>
            <a:r>
              <a:rPr lang="en-US" sz="4000" b="1" dirty="0">
                <a:solidFill>
                  <a:schemeClr val="accent1">
                    <a:lumMod val="75000"/>
                  </a:schemeClr>
                </a:solidFill>
                <a:latin typeface="+mn-lt"/>
                <a:ea typeface="+mj-lt"/>
                <a:cs typeface="+mj-lt"/>
              </a:rPr>
              <a:t> </a:t>
            </a:r>
            <a:r>
              <a:rPr lang="en-US" sz="4000" b="1" dirty="0" err="1">
                <a:solidFill>
                  <a:schemeClr val="accent1">
                    <a:lumMod val="75000"/>
                  </a:schemeClr>
                </a:solidFill>
                <a:latin typeface="+mn-lt"/>
                <a:ea typeface="+mj-lt"/>
                <a:cs typeface="+mj-lt"/>
              </a:rPr>
              <a:t>στο</a:t>
            </a:r>
            <a:r>
              <a:rPr lang="en-US" sz="4000" b="1" dirty="0">
                <a:solidFill>
                  <a:schemeClr val="accent1">
                    <a:lumMod val="75000"/>
                  </a:schemeClr>
                </a:solidFill>
                <a:latin typeface="+mn-lt"/>
                <a:ea typeface="+mj-lt"/>
                <a:cs typeface="+mj-lt"/>
              </a:rPr>
              <a:t> </a:t>
            </a:r>
            <a:r>
              <a:rPr lang="en-US" sz="4000" b="1" dirty="0" err="1">
                <a:solidFill>
                  <a:schemeClr val="accent1">
                    <a:lumMod val="75000"/>
                  </a:schemeClr>
                </a:solidFill>
                <a:latin typeface="+mn-lt"/>
                <a:ea typeface="+mj-lt"/>
                <a:cs typeface="+mj-lt"/>
              </a:rPr>
              <a:t>Organisation</a:t>
            </a:r>
            <a:r>
              <a:rPr lang="en-US" sz="4000" b="1" dirty="0">
                <a:solidFill>
                  <a:schemeClr val="accent1">
                    <a:lumMod val="75000"/>
                  </a:schemeClr>
                </a:solidFill>
                <a:latin typeface="+mn-lt"/>
                <a:ea typeface="+mj-lt"/>
                <a:cs typeface="+mj-lt"/>
              </a:rPr>
              <a:t> Registration System</a:t>
            </a:r>
            <a:r>
              <a:rPr lang="en-US" b="1" dirty="0">
                <a:solidFill>
                  <a:schemeClr val="accent1">
                    <a:lumMod val="75000"/>
                  </a:schemeClr>
                </a:solidFill>
                <a:latin typeface="+mn-lt"/>
                <a:ea typeface="+mj-lt"/>
                <a:cs typeface="+mj-lt"/>
              </a:rPr>
              <a:t> (ORS)</a:t>
            </a:r>
            <a:endParaRPr lang="en-US" dirty="0">
              <a:solidFill>
                <a:schemeClr val="accent1">
                  <a:lumMod val="75000"/>
                </a:schemeClr>
              </a:solidFill>
              <a:latin typeface="+mn-lt"/>
              <a:ea typeface="+mj-lt"/>
              <a:cs typeface="+mj-lt"/>
            </a:endParaRPr>
          </a:p>
        </p:txBody>
      </p:sp>
      <p:sp>
        <p:nvSpPr>
          <p:cNvPr id="3" name="Text Placeholder 2">
            <a:extLst>
              <a:ext uri="{FF2B5EF4-FFF2-40B4-BE49-F238E27FC236}">
                <a16:creationId xmlns:a16="http://schemas.microsoft.com/office/drawing/2014/main" id="{F87885E2-6215-C13D-FFC3-59E0AC9694AF}"/>
              </a:ext>
            </a:extLst>
          </p:cNvPr>
          <p:cNvSpPr>
            <a:spLocks noGrp="1"/>
          </p:cNvSpPr>
          <p:nvPr>
            <p:ph type="body" idx="1"/>
          </p:nvPr>
        </p:nvSpPr>
        <p:spPr>
          <a:xfrm>
            <a:off x="366425" y="1875693"/>
            <a:ext cx="11463128" cy="661837"/>
          </a:xfrm>
        </p:spPr>
        <p:txBody>
          <a:bodyPr>
            <a:normAutofit/>
          </a:bodyPr>
          <a:lstStyle/>
          <a:p>
            <a:pPr algn="just"/>
            <a:r>
              <a:rPr lang="en-US" sz="2000" b="0" dirty="0">
                <a:solidFill>
                  <a:schemeClr val="accent1">
                    <a:lumMod val="75000"/>
                  </a:schemeClr>
                </a:solidFill>
                <a:cs typeface="Calibri"/>
              </a:rPr>
              <a:t>Η </a:t>
            </a:r>
            <a:r>
              <a:rPr lang="en-US" sz="2000" b="0" dirty="0" err="1">
                <a:solidFill>
                  <a:schemeClr val="accent1">
                    <a:lumMod val="75000"/>
                  </a:schemeClr>
                </a:solidFill>
                <a:cs typeface="Calibri"/>
              </a:rPr>
              <a:t>εγγρ</a:t>
            </a:r>
            <a:r>
              <a:rPr lang="en-US" sz="2000" b="0" dirty="0">
                <a:solidFill>
                  <a:schemeClr val="accent1">
                    <a:lumMod val="75000"/>
                  </a:schemeClr>
                </a:solidFill>
                <a:cs typeface="Calibri"/>
              </a:rPr>
              <a:t>αφή στο ORS παρέχει ένα μοναδικό αναγνωριστικό (Organisation ID / OID) για κάθε φορέα που στοχεύει να υποβάλει αίτηση </a:t>
            </a:r>
            <a:r>
              <a:rPr lang="en-US" sz="2000" b="0" dirty="0">
                <a:solidFill>
                  <a:schemeClr val="accent1">
                    <a:lumMod val="75000"/>
                  </a:schemeClr>
                </a:solidFill>
                <a:ea typeface="+mn-lt"/>
                <a:cs typeface="+mn-lt"/>
              </a:rPr>
              <a:t>για διαπίστευση ή </a:t>
            </a:r>
            <a:r>
              <a:rPr lang="en-US" sz="2000" b="0" dirty="0">
                <a:solidFill>
                  <a:schemeClr val="accent1">
                    <a:lumMod val="75000"/>
                  </a:schemeClr>
                </a:solidFill>
                <a:cs typeface="Calibri"/>
              </a:rPr>
              <a:t>για επιχορήγηση στο πρόγραμμα Erasmus+ </a:t>
            </a:r>
            <a:endParaRPr lang="en-US" sz="2000" dirty="0">
              <a:solidFill>
                <a:schemeClr val="accent1">
                  <a:lumMod val="75000"/>
                </a:schemeClr>
              </a:solidFill>
            </a:endParaRPr>
          </a:p>
        </p:txBody>
      </p:sp>
      <p:sp>
        <p:nvSpPr>
          <p:cNvPr id="4" name="Content Placeholder 3">
            <a:extLst>
              <a:ext uri="{FF2B5EF4-FFF2-40B4-BE49-F238E27FC236}">
                <a16:creationId xmlns:a16="http://schemas.microsoft.com/office/drawing/2014/main" id="{5D41AB43-FBF0-CBDF-6A16-A546A74BA776}"/>
              </a:ext>
            </a:extLst>
          </p:cNvPr>
          <p:cNvSpPr>
            <a:spLocks noGrp="1"/>
          </p:cNvSpPr>
          <p:nvPr>
            <p:ph sz="half" idx="2"/>
          </p:nvPr>
        </p:nvSpPr>
        <p:spPr>
          <a:xfrm>
            <a:off x="366425" y="2701905"/>
            <a:ext cx="5728959" cy="3187167"/>
          </a:xfrm>
        </p:spPr>
        <p:txBody>
          <a:bodyPr vert="horz" lIns="91440" tIns="45720" rIns="91440" bIns="45720" rtlCol="0" anchor="t">
            <a:normAutofit fontScale="92500"/>
          </a:bodyPr>
          <a:lstStyle/>
          <a:p>
            <a:r>
              <a:rPr lang="en-US" dirty="0" err="1">
                <a:solidFill>
                  <a:schemeClr val="accent1">
                    <a:lumMod val="75000"/>
                  </a:schemeClr>
                </a:solidFill>
                <a:cs typeface="Calibri"/>
              </a:rPr>
              <a:t>Tι</a:t>
            </a:r>
            <a:r>
              <a:rPr lang="en-US" dirty="0">
                <a:solidFill>
                  <a:schemeClr val="accent1">
                    <a:lumMod val="75000"/>
                  </a:schemeClr>
                </a:solidFill>
                <a:cs typeface="Calibri"/>
              </a:rPr>
              <a:t> απα</a:t>
            </a:r>
            <a:r>
              <a:rPr lang="en-US" dirty="0" err="1">
                <a:solidFill>
                  <a:schemeClr val="accent1">
                    <a:lumMod val="75000"/>
                  </a:schemeClr>
                </a:solidFill>
                <a:cs typeface="Calibri"/>
              </a:rPr>
              <a:t>ιτείτ</a:t>
            </a:r>
            <a:r>
              <a:rPr lang="en-US" dirty="0">
                <a:solidFill>
                  <a:schemeClr val="accent1">
                    <a:lumMod val="75000"/>
                  </a:schemeClr>
                </a:solidFill>
                <a:cs typeface="Calibri"/>
              </a:rPr>
              <a:t>αι για την εγγραφή:</a:t>
            </a:r>
          </a:p>
          <a:p>
            <a:pPr marL="0" indent="0">
              <a:buNone/>
            </a:pPr>
            <a:r>
              <a:rPr lang="en-US" dirty="0">
                <a:solidFill>
                  <a:schemeClr val="accent1">
                    <a:lumMod val="75000"/>
                  </a:schemeClr>
                </a:solidFill>
                <a:cs typeface="Calibri"/>
              </a:rPr>
              <a:t>α) </a:t>
            </a:r>
            <a:r>
              <a:rPr lang="en-US" dirty="0" err="1">
                <a:solidFill>
                  <a:schemeClr val="accent1">
                    <a:lumMod val="75000"/>
                  </a:schemeClr>
                </a:solidFill>
                <a:cs typeface="Calibri"/>
              </a:rPr>
              <a:t>Ενεργός</a:t>
            </a:r>
            <a:r>
              <a:rPr lang="en-US" dirty="0">
                <a:solidFill>
                  <a:schemeClr val="accent1">
                    <a:lumMod val="75000"/>
                  </a:schemeClr>
                </a:solidFill>
                <a:cs typeface="Calibri"/>
              </a:rPr>
              <a:t> </a:t>
            </a:r>
            <a:r>
              <a:rPr lang="en-US" dirty="0" err="1">
                <a:solidFill>
                  <a:schemeClr val="accent1">
                    <a:lumMod val="75000"/>
                  </a:schemeClr>
                </a:solidFill>
                <a:cs typeface="Calibri"/>
              </a:rPr>
              <a:t>λογ</a:t>
            </a:r>
            <a:r>
              <a:rPr lang="en-US" dirty="0">
                <a:solidFill>
                  <a:schemeClr val="accent1">
                    <a:lumMod val="75000"/>
                  </a:schemeClr>
                </a:solidFill>
                <a:cs typeface="Calibri"/>
              </a:rPr>
              <a:t>αριασμός EU Login</a:t>
            </a:r>
            <a:endParaRPr lang="en-US" dirty="0">
              <a:solidFill>
                <a:schemeClr val="accent1">
                  <a:lumMod val="75000"/>
                </a:schemeClr>
              </a:solidFill>
            </a:endParaRPr>
          </a:p>
          <a:p>
            <a:pPr marL="0" indent="0">
              <a:buNone/>
            </a:pPr>
            <a:r>
              <a:rPr lang="en-US" dirty="0">
                <a:solidFill>
                  <a:schemeClr val="accent1">
                    <a:lumMod val="75000"/>
                  </a:schemeClr>
                </a:solidFill>
                <a:cs typeface="Calibri"/>
              </a:rPr>
              <a:t>β) </a:t>
            </a:r>
            <a:r>
              <a:rPr lang="en-US" dirty="0" err="1">
                <a:solidFill>
                  <a:schemeClr val="accent1">
                    <a:lumMod val="75000"/>
                  </a:schemeClr>
                </a:solidFill>
                <a:cs typeface="Calibri"/>
              </a:rPr>
              <a:t>Πρόσ</a:t>
            </a:r>
            <a:r>
              <a:rPr lang="en-US" dirty="0">
                <a:solidFill>
                  <a:schemeClr val="accent1">
                    <a:lumMod val="75000"/>
                  </a:schemeClr>
                </a:solidFill>
                <a:cs typeface="Calibri"/>
              </a:rPr>
              <a:t>βαση στα στοιχεία του φορέα </a:t>
            </a:r>
            <a:endParaRPr lang="el-GR" dirty="0">
              <a:solidFill>
                <a:schemeClr val="accent1">
                  <a:lumMod val="75000"/>
                </a:schemeClr>
              </a:solidFill>
              <a:cs typeface="Calibri"/>
            </a:endParaRPr>
          </a:p>
          <a:p>
            <a:pPr marL="0" indent="0">
              <a:buNone/>
            </a:pPr>
            <a:r>
              <a:rPr lang="en-US" dirty="0">
                <a:solidFill>
                  <a:schemeClr val="accent1">
                    <a:lumMod val="75000"/>
                  </a:schemeClr>
                </a:solidFill>
                <a:cs typeface="Calibri"/>
              </a:rPr>
              <a:t>(α</a:t>
            </a:r>
            <a:r>
              <a:rPr lang="en-US" dirty="0" err="1">
                <a:solidFill>
                  <a:schemeClr val="accent1">
                    <a:lumMod val="75000"/>
                  </a:schemeClr>
                </a:solidFill>
                <a:cs typeface="Calibri"/>
              </a:rPr>
              <a:t>ριθμός</a:t>
            </a:r>
            <a:r>
              <a:rPr lang="en-US" dirty="0">
                <a:solidFill>
                  <a:schemeClr val="accent1">
                    <a:lumMod val="75000"/>
                  </a:schemeClr>
                </a:solidFill>
                <a:cs typeface="Calibri"/>
              </a:rPr>
              <a:t> ΓΕΜΗ, ΑΦΜ, καταστατικό σύστασης, κοκ) </a:t>
            </a:r>
            <a:endParaRPr lang="en-US" dirty="0">
              <a:solidFill>
                <a:schemeClr val="accent1">
                  <a:lumMod val="75000"/>
                </a:schemeClr>
              </a:solidFill>
            </a:endParaRPr>
          </a:p>
          <a:p>
            <a:endParaRPr lang="en-US" dirty="0">
              <a:cs typeface="Calibri"/>
            </a:endParaRPr>
          </a:p>
        </p:txBody>
      </p:sp>
      <p:sp>
        <p:nvSpPr>
          <p:cNvPr id="6" name="Content Placeholder 5">
            <a:extLst>
              <a:ext uri="{FF2B5EF4-FFF2-40B4-BE49-F238E27FC236}">
                <a16:creationId xmlns:a16="http://schemas.microsoft.com/office/drawing/2014/main" id="{9413C788-E25F-6316-9229-B9DB1372105A}"/>
              </a:ext>
            </a:extLst>
          </p:cNvPr>
          <p:cNvSpPr>
            <a:spLocks noGrp="1"/>
          </p:cNvSpPr>
          <p:nvPr>
            <p:ph sz="quarter" idx="4"/>
          </p:nvPr>
        </p:nvSpPr>
        <p:spPr>
          <a:xfrm>
            <a:off x="6172200" y="2666724"/>
            <a:ext cx="5183188" cy="3371187"/>
          </a:xfrm>
        </p:spPr>
        <p:txBody>
          <a:bodyPr vert="horz" lIns="91440" tIns="45720" rIns="91440" bIns="45720" rtlCol="0" anchor="t">
            <a:normAutofit fontScale="92500"/>
          </a:bodyPr>
          <a:lstStyle/>
          <a:p>
            <a:r>
              <a:rPr lang="en-US" dirty="0">
                <a:solidFill>
                  <a:schemeClr val="accent1">
                    <a:lumMod val="75000"/>
                  </a:schemeClr>
                </a:solidFill>
                <a:cs typeface="Calibri"/>
              </a:rPr>
              <a:t>Η </a:t>
            </a:r>
            <a:r>
              <a:rPr lang="en-US" dirty="0" err="1">
                <a:solidFill>
                  <a:schemeClr val="accent1">
                    <a:lumMod val="75000"/>
                  </a:schemeClr>
                </a:solidFill>
                <a:cs typeface="Calibri"/>
              </a:rPr>
              <a:t>εγγρ</a:t>
            </a:r>
            <a:r>
              <a:rPr lang="en-US" dirty="0">
                <a:solidFill>
                  <a:schemeClr val="accent1">
                    <a:lumMod val="75000"/>
                  </a:schemeClr>
                </a:solidFill>
                <a:cs typeface="Calibri"/>
              </a:rPr>
              <a:t>αφή είναι απαραίτητη για:</a:t>
            </a:r>
          </a:p>
          <a:p>
            <a:pPr marL="0" indent="0">
              <a:buNone/>
            </a:pPr>
            <a:r>
              <a:rPr lang="en-US" dirty="0">
                <a:solidFill>
                  <a:schemeClr val="accent1">
                    <a:lumMod val="75000"/>
                  </a:schemeClr>
                </a:solidFill>
                <a:cs typeface="Calibri"/>
              </a:rPr>
              <a:t>α) </a:t>
            </a:r>
            <a:r>
              <a:rPr lang="en-US" dirty="0" err="1">
                <a:solidFill>
                  <a:schemeClr val="accent1">
                    <a:lumMod val="75000"/>
                  </a:schemeClr>
                </a:solidFill>
                <a:cs typeface="Calibri"/>
              </a:rPr>
              <a:t>Την</a:t>
            </a:r>
            <a:r>
              <a:rPr lang="en-US" dirty="0">
                <a:solidFill>
                  <a:schemeClr val="accent1">
                    <a:lumMod val="75000"/>
                  </a:schemeClr>
                </a:solidFill>
                <a:cs typeface="Calibri"/>
              </a:rPr>
              <a:t> απ</a:t>
            </a:r>
            <a:r>
              <a:rPr lang="en-US" dirty="0" err="1">
                <a:solidFill>
                  <a:schemeClr val="accent1">
                    <a:lumMod val="75000"/>
                  </a:schemeClr>
                </a:solidFill>
                <a:cs typeface="Calibri"/>
              </a:rPr>
              <a:t>όκτηση</a:t>
            </a:r>
            <a:r>
              <a:rPr lang="en-US" dirty="0">
                <a:solidFill>
                  <a:schemeClr val="accent1">
                    <a:lumMod val="75000"/>
                  </a:schemeClr>
                </a:solidFill>
                <a:cs typeface="Calibri"/>
              </a:rPr>
              <a:t> </a:t>
            </a:r>
            <a:r>
              <a:rPr lang="en-US" dirty="0" err="1">
                <a:solidFill>
                  <a:schemeClr val="accent1">
                    <a:lumMod val="75000"/>
                  </a:schemeClr>
                </a:solidFill>
                <a:cs typeface="Calibri"/>
              </a:rPr>
              <a:t>του</a:t>
            </a:r>
            <a:r>
              <a:rPr lang="en-US" dirty="0">
                <a:solidFill>
                  <a:schemeClr val="accent1">
                    <a:lumMod val="75000"/>
                  </a:schemeClr>
                </a:solidFill>
                <a:cs typeface="Calibri"/>
              </a:rPr>
              <a:t> </a:t>
            </a:r>
            <a:r>
              <a:rPr lang="en-US" dirty="0" err="1">
                <a:solidFill>
                  <a:schemeClr val="accent1">
                    <a:lumMod val="75000"/>
                  </a:schemeClr>
                </a:solidFill>
                <a:cs typeface="Calibri"/>
              </a:rPr>
              <a:t>κωδικού</a:t>
            </a:r>
            <a:r>
              <a:rPr lang="en-US" dirty="0">
                <a:solidFill>
                  <a:schemeClr val="accent1">
                    <a:lumMod val="75000"/>
                  </a:schemeClr>
                </a:solidFill>
                <a:cs typeface="Calibri"/>
              </a:rPr>
              <a:t> OID ο οπ</a:t>
            </a:r>
            <a:r>
              <a:rPr lang="en-US" dirty="0" err="1">
                <a:solidFill>
                  <a:schemeClr val="accent1">
                    <a:lumMod val="75000"/>
                  </a:schemeClr>
                </a:solidFill>
                <a:cs typeface="Calibri"/>
              </a:rPr>
              <a:t>οίος</a:t>
            </a:r>
            <a:r>
              <a:rPr lang="en-US" dirty="0">
                <a:solidFill>
                  <a:schemeClr val="accent1">
                    <a:lumMod val="75000"/>
                  </a:schemeClr>
                </a:solidFill>
                <a:cs typeface="Calibri"/>
              </a:rPr>
              <a:t> απ</a:t>
            </a:r>
            <a:r>
              <a:rPr lang="en-US" dirty="0" err="1">
                <a:solidFill>
                  <a:schemeClr val="accent1">
                    <a:lumMod val="75000"/>
                  </a:schemeClr>
                </a:solidFill>
                <a:cs typeface="Calibri"/>
              </a:rPr>
              <a:t>οτελεί</a:t>
            </a:r>
            <a:r>
              <a:rPr lang="en-US" dirty="0">
                <a:solidFill>
                  <a:schemeClr val="accent1">
                    <a:lumMod val="75000"/>
                  </a:schemeClr>
                </a:solidFill>
                <a:cs typeface="Calibri"/>
              </a:rPr>
              <a:t> </a:t>
            </a:r>
            <a:r>
              <a:rPr lang="en-US" dirty="0" err="1">
                <a:solidFill>
                  <a:schemeClr val="accent1">
                    <a:lumMod val="75000"/>
                  </a:schemeClr>
                </a:solidFill>
                <a:cs typeface="Calibri"/>
              </a:rPr>
              <a:t>την</a:t>
            </a:r>
            <a:r>
              <a:rPr lang="en-US" dirty="0">
                <a:solidFill>
                  <a:schemeClr val="accent1">
                    <a:lumMod val="75000"/>
                  </a:schemeClr>
                </a:solidFill>
                <a:cs typeface="Calibri"/>
              </a:rPr>
              <a:t> τα</a:t>
            </a:r>
            <a:r>
              <a:rPr lang="en-US" dirty="0" err="1">
                <a:solidFill>
                  <a:schemeClr val="accent1">
                    <a:lumMod val="75000"/>
                  </a:schemeClr>
                </a:solidFill>
                <a:cs typeface="Calibri"/>
              </a:rPr>
              <a:t>υτότητ</a:t>
            </a:r>
            <a:r>
              <a:rPr lang="en-US" dirty="0">
                <a:solidFill>
                  <a:schemeClr val="accent1">
                    <a:lumMod val="75000"/>
                  </a:schemeClr>
                </a:solidFill>
                <a:cs typeface="Calibri"/>
              </a:rPr>
              <a:t>α του φορέα για το πρόγραμμα Erasmus+</a:t>
            </a:r>
          </a:p>
          <a:p>
            <a:pPr marL="0" indent="0">
              <a:buNone/>
            </a:pPr>
            <a:r>
              <a:rPr lang="en-US" dirty="0">
                <a:solidFill>
                  <a:schemeClr val="accent1">
                    <a:lumMod val="75000"/>
                  </a:schemeClr>
                </a:solidFill>
                <a:cs typeface="Calibri"/>
              </a:rPr>
              <a:t>β) </a:t>
            </a:r>
            <a:r>
              <a:rPr lang="en-US" dirty="0" err="1">
                <a:solidFill>
                  <a:schemeClr val="accent1">
                    <a:lumMod val="75000"/>
                  </a:schemeClr>
                </a:solidFill>
                <a:cs typeface="Calibri"/>
              </a:rPr>
              <a:t>Την</a:t>
            </a:r>
            <a:r>
              <a:rPr lang="en-US" dirty="0">
                <a:solidFill>
                  <a:schemeClr val="accent1">
                    <a:lumMod val="75000"/>
                  </a:schemeClr>
                </a:solidFill>
                <a:cs typeface="Calibri"/>
              </a:rPr>
              <a:t> υποβ</a:t>
            </a:r>
            <a:r>
              <a:rPr lang="en-US" dirty="0" err="1">
                <a:solidFill>
                  <a:schemeClr val="accent1">
                    <a:lumMod val="75000"/>
                  </a:schemeClr>
                </a:solidFill>
                <a:cs typeface="Calibri"/>
              </a:rPr>
              <a:t>ολή</a:t>
            </a:r>
            <a:r>
              <a:rPr lang="en-US" dirty="0">
                <a:solidFill>
                  <a:schemeClr val="accent1">
                    <a:lumMod val="75000"/>
                  </a:schemeClr>
                </a:solidFill>
                <a:cs typeface="Calibri"/>
              </a:rPr>
              <a:t> α</a:t>
            </a:r>
            <a:r>
              <a:rPr lang="en-US" dirty="0" err="1">
                <a:solidFill>
                  <a:schemeClr val="accent1">
                    <a:lumMod val="75000"/>
                  </a:schemeClr>
                </a:solidFill>
                <a:cs typeface="Calibri"/>
              </a:rPr>
              <a:t>ίτησης</a:t>
            </a:r>
            <a:r>
              <a:rPr lang="en-US" dirty="0">
                <a:solidFill>
                  <a:schemeClr val="accent1">
                    <a:lumMod val="75000"/>
                  </a:schemeClr>
                </a:solidFill>
                <a:cs typeface="Calibri"/>
              </a:rPr>
              <a:t> </a:t>
            </a:r>
            <a:r>
              <a:rPr lang="en-US" dirty="0" err="1">
                <a:solidFill>
                  <a:schemeClr val="accent1">
                    <a:lumMod val="75000"/>
                  </a:schemeClr>
                </a:solidFill>
                <a:cs typeface="Calibri"/>
              </a:rPr>
              <a:t>γι</a:t>
            </a:r>
            <a:r>
              <a:rPr lang="en-US" dirty="0">
                <a:solidFill>
                  <a:schemeClr val="accent1">
                    <a:lumMod val="75000"/>
                  </a:schemeClr>
                </a:solidFill>
                <a:cs typeface="Calibri"/>
              </a:rPr>
              <a:t>α όλες τις δράσεις του προγράμματος Erasmus+ </a:t>
            </a:r>
          </a:p>
          <a:p>
            <a:endParaRPr lang="en-US" dirty="0">
              <a:solidFill>
                <a:schemeClr val="accent1">
                  <a:lumMod val="75000"/>
                </a:schemeClr>
              </a:solidFill>
            </a:endParaRPr>
          </a:p>
        </p:txBody>
      </p:sp>
      <p:sp>
        <p:nvSpPr>
          <p:cNvPr id="7" name="Footer Placeholder 6">
            <a:extLst>
              <a:ext uri="{FF2B5EF4-FFF2-40B4-BE49-F238E27FC236}">
                <a16:creationId xmlns:a16="http://schemas.microsoft.com/office/drawing/2014/main" id="{2E406E16-69EE-A55E-DAA6-DF1BBE6269A8}"/>
              </a:ext>
            </a:extLst>
          </p:cNvPr>
          <p:cNvSpPr>
            <a:spLocks noGrp="1"/>
          </p:cNvSpPr>
          <p:nvPr>
            <p:ph type="ftr" sz="quarter" idx="11"/>
          </p:nvPr>
        </p:nvSpPr>
        <p:spPr>
          <a:xfrm>
            <a:off x="268043" y="5939728"/>
            <a:ext cx="11738489" cy="767370"/>
          </a:xfrm>
        </p:spPr>
        <p:txBody>
          <a:bodyPr/>
          <a:lstStyle/>
          <a:p>
            <a:pPr algn="l">
              <a:defRPr/>
            </a:pPr>
            <a:r>
              <a:rPr lang="en-US" sz="1600" b="1" dirty="0" err="1">
                <a:solidFill>
                  <a:schemeClr val="accent1"/>
                </a:solidFill>
                <a:hlinkClick r:id="rId3">
                  <a:extLst>
                    <a:ext uri="{A12FA001-AC4F-418D-AE19-62706E023703}">
                      <ahyp:hlinkClr xmlns:ahyp="http://schemas.microsoft.com/office/drawing/2018/hyperlinkcolor" val="tx"/>
                    </a:ext>
                  </a:extLst>
                </a:hlinkClick>
              </a:rPr>
              <a:t>Organisation</a:t>
            </a:r>
            <a:r>
              <a:rPr lang="en-US" sz="1600" b="1" dirty="0">
                <a:solidFill>
                  <a:schemeClr val="accent1"/>
                </a:solidFill>
                <a:hlinkClick r:id="rId3">
                  <a:extLst>
                    <a:ext uri="{A12FA001-AC4F-418D-AE19-62706E023703}">
                      <ahyp:hlinkClr xmlns:ahyp="http://schemas.microsoft.com/office/drawing/2018/hyperlinkcolor" val="tx"/>
                    </a:ext>
                  </a:extLst>
                </a:hlinkClick>
              </a:rPr>
              <a:t> Registration Guide</a:t>
            </a:r>
            <a:r>
              <a:rPr lang="en-US" sz="1600" b="1" dirty="0">
                <a:solidFill>
                  <a:schemeClr val="accent1"/>
                </a:solidFill>
              </a:rPr>
              <a:t>: </a:t>
            </a:r>
          </a:p>
          <a:p>
            <a:pPr algn="l">
              <a:defRPr/>
            </a:pPr>
            <a:r>
              <a:rPr lang="en-US" sz="1600" b="1" dirty="0">
                <a:solidFill>
                  <a:schemeClr val="accent1"/>
                </a:solidFill>
                <a:cs typeface="Calibri"/>
              </a:rPr>
              <a:t>https://wikis.ec.europa.eu/display/NAITDOC/Organisation+Registration+Guide</a:t>
            </a:r>
          </a:p>
        </p:txBody>
      </p:sp>
      <p:pic>
        <p:nvPicPr>
          <p:cNvPr id="5" name="Picture 7">
            <a:extLst>
              <a:ext uri="{FF2B5EF4-FFF2-40B4-BE49-F238E27FC236}">
                <a16:creationId xmlns:a16="http://schemas.microsoft.com/office/drawing/2014/main" id="{3F3595A7-650E-C648-C57E-98CE256D4A94}"/>
              </a:ext>
            </a:extLst>
          </p:cNvPr>
          <p:cNvPicPr>
            <a:picLocks noChangeAspect="1"/>
          </p:cNvPicPr>
          <p:nvPr/>
        </p:nvPicPr>
        <p:blipFill>
          <a:blip r:embed="rId4"/>
          <a:stretch>
            <a:fillRect/>
          </a:stretch>
        </p:blipFill>
        <p:spPr>
          <a:xfrm>
            <a:off x="11198498" y="4377"/>
            <a:ext cx="990600" cy="933450"/>
          </a:xfrm>
          <a:prstGeom prst="rect">
            <a:avLst/>
          </a:prstGeom>
        </p:spPr>
      </p:pic>
      <p:pic>
        <p:nvPicPr>
          <p:cNvPr id="9" name="Picture 4" descr="Text&#10;&#10;Description automatically generated">
            <a:extLst>
              <a:ext uri="{FF2B5EF4-FFF2-40B4-BE49-F238E27FC236}">
                <a16:creationId xmlns:a16="http://schemas.microsoft.com/office/drawing/2014/main" id="{A445F48D-E87A-D04C-C4B0-88A2FD42A1F5}"/>
              </a:ext>
            </a:extLst>
          </p:cNvPr>
          <p:cNvPicPr>
            <a:picLocks noChangeAspect="1"/>
          </p:cNvPicPr>
          <p:nvPr/>
        </p:nvPicPr>
        <p:blipFill>
          <a:blip r:embed="rId5"/>
          <a:stretch>
            <a:fillRect/>
          </a:stretch>
        </p:blipFill>
        <p:spPr>
          <a:xfrm>
            <a:off x="-178810" y="-170006"/>
            <a:ext cx="2505075" cy="1009650"/>
          </a:xfrm>
          <a:prstGeom prst="rect">
            <a:avLst/>
          </a:prstGeom>
        </p:spPr>
      </p:pic>
      <p:pic>
        <p:nvPicPr>
          <p:cNvPr id="10" name="Picture 10" descr="Graphical user interface, diagram&#10;&#10;Description automatically generated">
            <a:extLst>
              <a:ext uri="{FF2B5EF4-FFF2-40B4-BE49-F238E27FC236}">
                <a16:creationId xmlns:a16="http://schemas.microsoft.com/office/drawing/2014/main" id="{ABA0DA81-EB97-AFA8-944A-9EDB025ED653}"/>
              </a:ext>
            </a:extLst>
          </p:cNvPr>
          <p:cNvPicPr>
            <a:picLocks noChangeAspect="1"/>
          </p:cNvPicPr>
          <p:nvPr/>
        </p:nvPicPr>
        <p:blipFill>
          <a:blip r:embed="rId6"/>
          <a:stretch>
            <a:fillRect/>
          </a:stretch>
        </p:blipFill>
        <p:spPr>
          <a:xfrm>
            <a:off x="9480938" y="5057689"/>
            <a:ext cx="2443019" cy="1649409"/>
          </a:xfrm>
          <a:prstGeom prst="rect">
            <a:avLst/>
          </a:prstGeom>
        </p:spPr>
      </p:pic>
    </p:spTree>
    <p:extLst>
      <p:ext uri="{BB962C8B-B14F-4D97-AF65-F5344CB8AC3E}">
        <p14:creationId xmlns:p14="http://schemas.microsoft.com/office/powerpoint/2010/main" val="3465031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09086-A511-2C8F-6A31-CB054A82D802}"/>
              </a:ext>
            </a:extLst>
          </p:cNvPr>
          <p:cNvSpPr>
            <a:spLocks noGrp="1"/>
          </p:cNvSpPr>
          <p:nvPr>
            <p:ph type="title"/>
          </p:nvPr>
        </p:nvSpPr>
        <p:spPr>
          <a:xfrm>
            <a:off x="4314" y="424868"/>
            <a:ext cx="12039599" cy="1009650"/>
          </a:xfrm>
        </p:spPr>
        <p:txBody>
          <a:bodyPr>
            <a:normAutofit fontScale="90000"/>
          </a:bodyPr>
          <a:lstStyle/>
          <a:p>
            <a:pPr algn="ctr"/>
            <a:br>
              <a:rPr lang="en-US" sz="4800" b="1" dirty="0">
                <a:cs typeface="Calibri Light"/>
              </a:rPr>
            </a:br>
            <a:r>
              <a:rPr lang="en-US" sz="4800" b="1" dirty="0" err="1">
                <a:solidFill>
                  <a:srgbClr val="4472C4">
                    <a:lumMod val="75000"/>
                  </a:srgbClr>
                </a:solidFill>
                <a:latin typeface="+mn-lt"/>
                <a:ea typeface="+mj-lt"/>
                <a:cs typeface="Calibri Light" panose="020F0302020204030204"/>
              </a:rPr>
              <a:t>Ε</a:t>
            </a:r>
            <a:r>
              <a:rPr lang="en-US" sz="4000" b="1" dirty="0" err="1">
                <a:solidFill>
                  <a:srgbClr val="4472C4">
                    <a:lumMod val="75000"/>
                  </a:srgbClr>
                </a:solidFill>
                <a:latin typeface="+mn-lt"/>
                <a:ea typeface="+mj-lt"/>
                <a:cs typeface="Calibri Light" panose="020F0302020204030204"/>
              </a:rPr>
              <a:t>γγρ</a:t>
            </a:r>
            <a:r>
              <a:rPr lang="en-US" sz="4000" b="1" dirty="0">
                <a:solidFill>
                  <a:srgbClr val="4472C4">
                    <a:lumMod val="75000"/>
                  </a:srgbClr>
                </a:solidFill>
                <a:latin typeface="+mn-lt"/>
                <a:ea typeface="+mj-lt"/>
                <a:cs typeface="Calibri Light" panose="020F0302020204030204"/>
              </a:rPr>
              <a:t>αφή στο Organisation Registration System</a:t>
            </a:r>
            <a:r>
              <a:rPr lang="en-US" b="1" dirty="0">
                <a:solidFill>
                  <a:srgbClr val="4472C4">
                    <a:lumMod val="75000"/>
                  </a:srgbClr>
                </a:solidFill>
                <a:latin typeface="+mn-lt"/>
                <a:ea typeface="+mj-lt"/>
                <a:cs typeface="Calibri Light" panose="020F0302020204030204"/>
              </a:rPr>
              <a:t> (ORS)</a:t>
            </a:r>
            <a:endParaRPr lang="en-US" dirty="0">
              <a:latin typeface="+mn-lt"/>
              <a:cs typeface="Calibri Light"/>
            </a:endParaRPr>
          </a:p>
        </p:txBody>
      </p:sp>
      <p:pic>
        <p:nvPicPr>
          <p:cNvPr id="5" name="Picture 5" descr="Graphical user interface, text, application&#10;&#10;Description automatically generated">
            <a:extLst>
              <a:ext uri="{FF2B5EF4-FFF2-40B4-BE49-F238E27FC236}">
                <a16:creationId xmlns:a16="http://schemas.microsoft.com/office/drawing/2014/main" id="{AB5D7A3F-1607-D889-2525-BFAB24BC1800}"/>
              </a:ext>
            </a:extLst>
          </p:cNvPr>
          <p:cNvPicPr>
            <a:picLocks noGrp="1" noChangeAspect="1"/>
          </p:cNvPicPr>
          <p:nvPr>
            <p:ph idx="1"/>
          </p:nvPr>
        </p:nvPicPr>
        <p:blipFill>
          <a:blip r:embed="rId3"/>
          <a:stretch>
            <a:fillRect/>
          </a:stretch>
        </p:blipFill>
        <p:spPr>
          <a:xfrm>
            <a:off x="305602" y="1537397"/>
            <a:ext cx="11580796" cy="4726891"/>
          </a:xfrm>
        </p:spPr>
      </p:pic>
      <p:pic>
        <p:nvPicPr>
          <p:cNvPr id="3" name="Picture 5">
            <a:extLst>
              <a:ext uri="{FF2B5EF4-FFF2-40B4-BE49-F238E27FC236}">
                <a16:creationId xmlns:a16="http://schemas.microsoft.com/office/drawing/2014/main" id="{3DCA4F52-C403-1E12-10B6-77553CBE23C5}"/>
              </a:ext>
            </a:extLst>
          </p:cNvPr>
          <p:cNvPicPr>
            <a:picLocks noChangeAspect="1"/>
          </p:cNvPicPr>
          <p:nvPr/>
        </p:nvPicPr>
        <p:blipFill>
          <a:blip r:embed="rId4"/>
          <a:stretch>
            <a:fillRect/>
          </a:stretch>
        </p:blipFill>
        <p:spPr>
          <a:xfrm>
            <a:off x="11200245" y="-4907"/>
            <a:ext cx="990600" cy="933450"/>
          </a:xfrm>
          <a:prstGeom prst="rect">
            <a:avLst/>
          </a:prstGeom>
        </p:spPr>
      </p:pic>
      <p:pic>
        <p:nvPicPr>
          <p:cNvPr id="7" name="Picture 4" descr="Text&#10;&#10;Description automatically generated">
            <a:extLst>
              <a:ext uri="{FF2B5EF4-FFF2-40B4-BE49-F238E27FC236}">
                <a16:creationId xmlns:a16="http://schemas.microsoft.com/office/drawing/2014/main" id="{4BD65E37-D347-09E9-CFFE-009496E0DED2}"/>
              </a:ext>
            </a:extLst>
          </p:cNvPr>
          <p:cNvPicPr>
            <a:picLocks noChangeAspect="1"/>
          </p:cNvPicPr>
          <p:nvPr/>
        </p:nvPicPr>
        <p:blipFill>
          <a:blip r:embed="rId5"/>
          <a:stretch>
            <a:fillRect/>
          </a:stretch>
        </p:blipFill>
        <p:spPr>
          <a:xfrm>
            <a:off x="-178810" y="-170006"/>
            <a:ext cx="2505075" cy="1009650"/>
          </a:xfrm>
          <a:prstGeom prst="rect">
            <a:avLst/>
          </a:prstGeom>
        </p:spPr>
      </p:pic>
      <p:sp>
        <p:nvSpPr>
          <p:cNvPr id="6" name="Ορθογώνιο 5">
            <a:extLst>
              <a:ext uri="{FF2B5EF4-FFF2-40B4-BE49-F238E27FC236}">
                <a16:creationId xmlns:a16="http://schemas.microsoft.com/office/drawing/2014/main" id="{E5B14A8B-BBF8-49A8-B3F5-B86F668BDF3E}"/>
              </a:ext>
            </a:extLst>
          </p:cNvPr>
          <p:cNvSpPr/>
          <p:nvPr/>
        </p:nvSpPr>
        <p:spPr>
          <a:xfrm>
            <a:off x="569166" y="6433132"/>
            <a:ext cx="11094099" cy="369332"/>
          </a:xfrm>
          <a:prstGeom prst="rect">
            <a:avLst/>
          </a:prstGeom>
        </p:spPr>
        <p:txBody>
          <a:bodyPr wrap="square">
            <a:spAutoFit/>
          </a:bodyPr>
          <a:lstStyle/>
          <a:p>
            <a:pPr algn="ctr"/>
            <a:r>
              <a:rPr lang="en-US" b="1" dirty="0">
                <a:solidFill>
                  <a:schemeClr val="accent1"/>
                </a:solidFill>
              </a:rPr>
              <a:t>https://webgate.ec.europa.eu/erasmus-esc/index/</a:t>
            </a:r>
            <a:endParaRPr lang="el-GR" b="1" dirty="0">
              <a:solidFill>
                <a:schemeClr val="accent1"/>
              </a:solidFill>
            </a:endParaRPr>
          </a:p>
        </p:txBody>
      </p:sp>
    </p:spTree>
    <p:extLst>
      <p:ext uri="{BB962C8B-B14F-4D97-AF65-F5344CB8AC3E}">
        <p14:creationId xmlns:p14="http://schemas.microsoft.com/office/powerpoint/2010/main" val="10100762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4212A-E97B-4D08-1B72-0374E9749073}"/>
              </a:ext>
            </a:extLst>
          </p:cNvPr>
          <p:cNvSpPr>
            <a:spLocks noGrp="1"/>
          </p:cNvSpPr>
          <p:nvPr>
            <p:ph type="title"/>
          </p:nvPr>
        </p:nvSpPr>
        <p:spPr/>
        <p:txBody>
          <a:bodyPr>
            <a:normAutofit/>
          </a:bodyPr>
          <a:lstStyle/>
          <a:p>
            <a:pPr algn="ctr"/>
            <a:r>
              <a:rPr lang="en-US" sz="3600" b="1" dirty="0" err="1">
                <a:solidFill>
                  <a:srgbClr val="4472C4">
                    <a:lumMod val="75000"/>
                  </a:srgbClr>
                </a:solidFill>
                <a:latin typeface="+mn-lt"/>
                <a:ea typeface="+mj-lt"/>
                <a:cs typeface="Calibri Light" panose="020F0302020204030204"/>
              </a:rPr>
              <a:t>Εγγρ</a:t>
            </a:r>
            <a:r>
              <a:rPr lang="en-US" sz="3600" b="1" dirty="0">
                <a:solidFill>
                  <a:srgbClr val="4472C4">
                    <a:lumMod val="75000"/>
                  </a:srgbClr>
                </a:solidFill>
                <a:latin typeface="+mn-lt"/>
                <a:ea typeface="+mj-lt"/>
                <a:cs typeface="Calibri Light" panose="020F0302020204030204"/>
              </a:rPr>
              <a:t>αφή στο Organisation Registration System (ORS)</a:t>
            </a:r>
          </a:p>
        </p:txBody>
      </p:sp>
      <p:sp>
        <p:nvSpPr>
          <p:cNvPr id="3" name="Content Placeholder 2">
            <a:extLst>
              <a:ext uri="{FF2B5EF4-FFF2-40B4-BE49-F238E27FC236}">
                <a16:creationId xmlns:a16="http://schemas.microsoft.com/office/drawing/2014/main" id="{86876428-38F7-3E3E-4F23-82CDE7CFFBA5}"/>
              </a:ext>
            </a:extLst>
          </p:cNvPr>
          <p:cNvSpPr>
            <a:spLocks noGrp="1"/>
          </p:cNvSpPr>
          <p:nvPr>
            <p:ph sz="half" idx="1"/>
          </p:nvPr>
        </p:nvSpPr>
        <p:spPr/>
        <p:txBody>
          <a:bodyPr vert="horz" lIns="91440" tIns="45720" rIns="91440" bIns="45720" rtlCol="0" anchor="t">
            <a:normAutofit fontScale="77500" lnSpcReduction="20000"/>
          </a:bodyPr>
          <a:lstStyle/>
          <a:p>
            <a:endParaRPr lang="en-US" b="1" dirty="0">
              <a:latin typeface="Calibri Light"/>
              <a:ea typeface="+mn-lt"/>
              <a:cs typeface="Calibri Light"/>
            </a:endParaRPr>
          </a:p>
          <a:p>
            <a:endParaRPr lang="en-US" dirty="0">
              <a:cs typeface="Calibri"/>
            </a:endParaRPr>
          </a:p>
        </p:txBody>
      </p:sp>
      <p:sp>
        <p:nvSpPr>
          <p:cNvPr id="4" name="Content Placeholder 3">
            <a:extLst>
              <a:ext uri="{FF2B5EF4-FFF2-40B4-BE49-F238E27FC236}">
                <a16:creationId xmlns:a16="http://schemas.microsoft.com/office/drawing/2014/main" id="{312B8940-3E8D-3F5D-25F3-504F53C3E5FB}"/>
              </a:ext>
            </a:extLst>
          </p:cNvPr>
          <p:cNvSpPr>
            <a:spLocks noGrp="1"/>
          </p:cNvSpPr>
          <p:nvPr>
            <p:ph sz="half" idx="2"/>
          </p:nvPr>
        </p:nvSpPr>
        <p:spPr>
          <a:xfrm>
            <a:off x="6157823" y="1552456"/>
            <a:ext cx="5914844" cy="4983940"/>
          </a:xfrm>
        </p:spPr>
        <p:txBody>
          <a:bodyPr vert="horz" lIns="91440" tIns="45720" rIns="91440" bIns="45720" rtlCol="0" anchor="t">
            <a:normAutofit fontScale="77500" lnSpcReduction="20000"/>
          </a:bodyPr>
          <a:lstStyle/>
          <a:p>
            <a:r>
              <a:rPr lang="en-US" b="1" dirty="0" err="1">
                <a:solidFill>
                  <a:schemeClr val="accent1">
                    <a:lumMod val="75000"/>
                  </a:schemeClr>
                </a:solidFill>
                <a:cs typeface="Calibri"/>
              </a:rPr>
              <a:t>Organisation</a:t>
            </a:r>
            <a:r>
              <a:rPr lang="en-US" b="1" dirty="0">
                <a:solidFill>
                  <a:schemeClr val="accent1">
                    <a:lumMod val="75000"/>
                  </a:schemeClr>
                </a:solidFill>
                <a:cs typeface="Calibri"/>
              </a:rPr>
              <a:t> data</a:t>
            </a:r>
          </a:p>
          <a:p>
            <a:pPr marL="0" indent="0">
              <a:buNone/>
            </a:pPr>
            <a:r>
              <a:rPr lang="en-US" dirty="0">
                <a:solidFill>
                  <a:schemeClr val="accent1">
                    <a:lumMod val="75000"/>
                  </a:schemeClr>
                </a:solidFill>
                <a:cs typeface="Calibri"/>
              </a:rPr>
              <a:t>Επ</a:t>
            </a:r>
            <a:r>
              <a:rPr lang="en-US" dirty="0" err="1">
                <a:solidFill>
                  <a:schemeClr val="accent1">
                    <a:lumMod val="75000"/>
                  </a:schemeClr>
                </a:solidFill>
                <a:cs typeface="Calibri"/>
              </a:rPr>
              <a:t>ίσημη</a:t>
            </a:r>
            <a:r>
              <a:rPr lang="en-US" dirty="0">
                <a:solidFill>
                  <a:schemeClr val="accent1">
                    <a:lumMod val="75000"/>
                  </a:schemeClr>
                </a:solidFill>
                <a:cs typeface="Calibri"/>
              </a:rPr>
              <a:t> </a:t>
            </a:r>
            <a:r>
              <a:rPr lang="en-US" dirty="0" err="1">
                <a:solidFill>
                  <a:schemeClr val="accent1">
                    <a:lumMod val="75000"/>
                  </a:schemeClr>
                </a:solidFill>
                <a:cs typeface="Calibri"/>
              </a:rPr>
              <a:t>ονομ</a:t>
            </a:r>
            <a:r>
              <a:rPr lang="en-US" dirty="0">
                <a:solidFill>
                  <a:schemeClr val="accent1">
                    <a:lumMod val="75000"/>
                  </a:schemeClr>
                </a:solidFill>
                <a:cs typeface="Calibri"/>
              </a:rPr>
              <a:t>α</a:t>
            </a:r>
            <a:r>
              <a:rPr lang="en-US" dirty="0" err="1">
                <a:solidFill>
                  <a:schemeClr val="accent1">
                    <a:lumMod val="75000"/>
                  </a:schemeClr>
                </a:solidFill>
                <a:cs typeface="Calibri"/>
              </a:rPr>
              <a:t>σί</a:t>
            </a:r>
            <a:r>
              <a:rPr lang="en-US" dirty="0">
                <a:solidFill>
                  <a:schemeClr val="accent1">
                    <a:lumMod val="75000"/>
                  </a:schemeClr>
                </a:solidFill>
                <a:cs typeface="Calibri"/>
              </a:rPr>
              <a:t>α </a:t>
            </a:r>
            <a:r>
              <a:rPr lang="en-US" dirty="0" err="1">
                <a:solidFill>
                  <a:schemeClr val="accent1">
                    <a:lumMod val="75000"/>
                  </a:schemeClr>
                </a:solidFill>
                <a:cs typeface="Calibri"/>
              </a:rPr>
              <a:t>φορέ</a:t>
            </a:r>
            <a:r>
              <a:rPr lang="en-US" dirty="0">
                <a:solidFill>
                  <a:schemeClr val="accent1">
                    <a:lumMod val="75000"/>
                  </a:schemeClr>
                </a:solidFill>
                <a:cs typeface="Calibri"/>
              </a:rPr>
              <a:t>α</a:t>
            </a:r>
          </a:p>
          <a:p>
            <a:pPr marL="0" indent="0">
              <a:buNone/>
            </a:pPr>
            <a:r>
              <a:rPr lang="en-US" dirty="0" err="1">
                <a:solidFill>
                  <a:schemeClr val="accent1">
                    <a:lumMod val="75000"/>
                  </a:schemeClr>
                </a:solidFill>
                <a:cs typeface="Calibri"/>
              </a:rPr>
              <a:t>Νομική</a:t>
            </a:r>
            <a:r>
              <a:rPr lang="en-US" dirty="0">
                <a:solidFill>
                  <a:schemeClr val="accent1">
                    <a:lumMod val="75000"/>
                  </a:schemeClr>
                </a:solidFill>
                <a:cs typeface="Calibri"/>
              </a:rPr>
              <a:t> </a:t>
            </a:r>
            <a:r>
              <a:rPr lang="en-US" dirty="0" err="1">
                <a:solidFill>
                  <a:schemeClr val="accent1">
                    <a:lumMod val="75000"/>
                  </a:schemeClr>
                </a:solidFill>
                <a:cs typeface="Calibri"/>
              </a:rPr>
              <a:t>μορφή</a:t>
            </a:r>
          </a:p>
          <a:p>
            <a:pPr marL="0" indent="0">
              <a:buNone/>
            </a:pPr>
            <a:r>
              <a:rPr lang="en-US" dirty="0" err="1">
                <a:solidFill>
                  <a:schemeClr val="accent1">
                    <a:lumMod val="75000"/>
                  </a:schemeClr>
                </a:solidFill>
                <a:cs typeface="Calibri"/>
              </a:rPr>
              <a:t>Χώρ</a:t>
            </a:r>
            <a:r>
              <a:rPr lang="en-US" dirty="0">
                <a:solidFill>
                  <a:schemeClr val="accent1">
                    <a:lumMod val="75000"/>
                  </a:schemeClr>
                </a:solidFill>
                <a:cs typeface="Calibri"/>
              </a:rPr>
              <a:t>α, π</a:t>
            </a:r>
            <a:r>
              <a:rPr lang="en-US" dirty="0" err="1">
                <a:solidFill>
                  <a:schemeClr val="accent1">
                    <a:lumMod val="75000"/>
                  </a:schemeClr>
                </a:solidFill>
                <a:cs typeface="Calibri"/>
              </a:rPr>
              <a:t>εριφέρει</a:t>
            </a:r>
            <a:r>
              <a:rPr lang="en-US" dirty="0">
                <a:solidFill>
                  <a:schemeClr val="accent1">
                    <a:lumMod val="75000"/>
                  </a:schemeClr>
                </a:solidFill>
                <a:cs typeface="Calibri"/>
              </a:rPr>
              <a:t>α </a:t>
            </a:r>
            <a:r>
              <a:rPr lang="en-US" dirty="0" err="1">
                <a:solidFill>
                  <a:schemeClr val="accent1">
                    <a:lumMod val="75000"/>
                  </a:schemeClr>
                </a:solidFill>
                <a:cs typeface="Calibri"/>
              </a:rPr>
              <a:t>εγκ</a:t>
            </a:r>
            <a:r>
              <a:rPr lang="en-US" dirty="0">
                <a:solidFill>
                  <a:schemeClr val="accent1">
                    <a:lumMod val="75000"/>
                  </a:schemeClr>
                </a:solidFill>
                <a:cs typeface="Calibri"/>
              </a:rPr>
              <a:t>α</a:t>
            </a:r>
            <a:r>
              <a:rPr lang="en-US" dirty="0" err="1">
                <a:solidFill>
                  <a:schemeClr val="accent1">
                    <a:lumMod val="75000"/>
                  </a:schemeClr>
                </a:solidFill>
                <a:cs typeface="Calibri"/>
              </a:rPr>
              <a:t>τάστ</a:t>
            </a:r>
            <a:r>
              <a:rPr lang="en-US" dirty="0">
                <a:solidFill>
                  <a:schemeClr val="accent1">
                    <a:lumMod val="75000"/>
                  </a:schemeClr>
                </a:solidFill>
                <a:cs typeface="Calibri"/>
              </a:rPr>
              <a:t>α</a:t>
            </a:r>
            <a:r>
              <a:rPr lang="en-US" dirty="0" err="1">
                <a:solidFill>
                  <a:schemeClr val="accent1">
                    <a:lumMod val="75000"/>
                  </a:schemeClr>
                </a:solidFill>
                <a:cs typeface="Calibri"/>
              </a:rPr>
              <a:t>σης</a:t>
            </a:r>
            <a:endParaRPr lang="en-US" dirty="0">
              <a:solidFill>
                <a:schemeClr val="accent1">
                  <a:lumMod val="75000"/>
                </a:schemeClr>
              </a:solidFill>
              <a:cs typeface="Calibri"/>
            </a:endParaRPr>
          </a:p>
          <a:p>
            <a:r>
              <a:rPr lang="en-US" b="1" dirty="0">
                <a:solidFill>
                  <a:schemeClr val="accent1">
                    <a:lumMod val="75000"/>
                  </a:schemeClr>
                </a:solidFill>
                <a:cs typeface="Calibri"/>
              </a:rPr>
              <a:t>Legal address</a:t>
            </a:r>
          </a:p>
          <a:p>
            <a:pPr marL="0" indent="0">
              <a:buNone/>
            </a:pPr>
            <a:r>
              <a:rPr lang="en-US" dirty="0">
                <a:solidFill>
                  <a:schemeClr val="accent1">
                    <a:lumMod val="75000"/>
                  </a:schemeClr>
                </a:solidFill>
                <a:cs typeface="Calibri"/>
              </a:rPr>
              <a:t>Επ</a:t>
            </a:r>
            <a:r>
              <a:rPr lang="en-US" dirty="0" err="1">
                <a:solidFill>
                  <a:schemeClr val="accent1">
                    <a:lumMod val="75000"/>
                  </a:schemeClr>
                </a:solidFill>
                <a:cs typeface="Calibri"/>
              </a:rPr>
              <a:t>ίσημη</a:t>
            </a:r>
            <a:r>
              <a:rPr lang="en-US" dirty="0">
                <a:solidFill>
                  <a:schemeClr val="accent1">
                    <a:lumMod val="75000"/>
                  </a:schemeClr>
                </a:solidFill>
                <a:cs typeface="Calibri"/>
              </a:rPr>
              <a:t> </a:t>
            </a:r>
            <a:r>
              <a:rPr lang="en-US" dirty="0" err="1">
                <a:solidFill>
                  <a:schemeClr val="accent1">
                    <a:lumMod val="75000"/>
                  </a:schemeClr>
                </a:solidFill>
                <a:cs typeface="Calibri"/>
              </a:rPr>
              <a:t>έδρ</a:t>
            </a:r>
            <a:r>
              <a:rPr lang="en-US" dirty="0">
                <a:solidFill>
                  <a:schemeClr val="accent1">
                    <a:lumMod val="75000"/>
                  </a:schemeClr>
                </a:solidFill>
                <a:cs typeface="Calibri"/>
              </a:rPr>
              <a:t>α </a:t>
            </a:r>
            <a:r>
              <a:rPr lang="en-US" dirty="0" err="1">
                <a:solidFill>
                  <a:schemeClr val="accent1">
                    <a:lumMod val="75000"/>
                  </a:schemeClr>
                </a:solidFill>
                <a:cs typeface="Calibri"/>
              </a:rPr>
              <a:t>φορέ</a:t>
            </a:r>
            <a:r>
              <a:rPr lang="en-US" dirty="0">
                <a:solidFill>
                  <a:schemeClr val="accent1">
                    <a:lumMod val="75000"/>
                  </a:schemeClr>
                </a:solidFill>
                <a:cs typeface="Calibri"/>
              </a:rPr>
              <a:t>α</a:t>
            </a:r>
          </a:p>
          <a:p>
            <a:r>
              <a:rPr lang="en-US" b="1" dirty="0" err="1">
                <a:solidFill>
                  <a:srgbClr val="FF0000"/>
                </a:solidFill>
                <a:cs typeface="Calibri"/>
              </a:rPr>
              <a:t>Organisation</a:t>
            </a:r>
            <a:r>
              <a:rPr lang="en-US" b="1" dirty="0">
                <a:solidFill>
                  <a:srgbClr val="FF0000"/>
                </a:solidFill>
                <a:cs typeface="Calibri"/>
              </a:rPr>
              <a:t> contact person</a:t>
            </a:r>
          </a:p>
          <a:p>
            <a:pPr marL="0" indent="0">
              <a:buNone/>
            </a:pPr>
            <a:r>
              <a:rPr lang="en-US" dirty="0" err="1">
                <a:solidFill>
                  <a:schemeClr val="accent1">
                    <a:lumMod val="75000"/>
                  </a:schemeClr>
                </a:solidFill>
                <a:cs typeface="Calibri"/>
              </a:rPr>
              <a:t>Στοιχεί</a:t>
            </a:r>
            <a:r>
              <a:rPr lang="en-US" dirty="0">
                <a:solidFill>
                  <a:schemeClr val="accent1">
                    <a:lumMod val="75000"/>
                  </a:schemeClr>
                </a:solidFill>
                <a:cs typeface="Calibri"/>
              </a:rPr>
              <a:t>α επ</a:t>
            </a:r>
            <a:r>
              <a:rPr lang="en-US" dirty="0" err="1">
                <a:solidFill>
                  <a:schemeClr val="accent1">
                    <a:lumMod val="75000"/>
                  </a:schemeClr>
                </a:solidFill>
                <a:cs typeface="Calibri"/>
              </a:rPr>
              <a:t>ικοινωνί</a:t>
            </a:r>
            <a:r>
              <a:rPr lang="en-US" dirty="0">
                <a:solidFill>
                  <a:schemeClr val="accent1">
                    <a:lumMod val="75000"/>
                  </a:schemeClr>
                </a:solidFill>
                <a:cs typeface="Calibri"/>
              </a:rPr>
              <a:t>ας </a:t>
            </a:r>
            <a:r>
              <a:rPr lang="en-US" dirty="0" err="1">
                <a:solidFill>
                  <a:schemeClr val="accent1">
                    <a:lumMod val="75000"/>
                  </a:schemeClr>
                </a:solidFill>
                <a:cs typeface="Calibri"/>
              </a:rPr>
              <a:t>του</a:t>
            </a:r>
            <a:r>
              <a:rPr lang="en-US" dirty="0">
                <a:solidFill>
                  <a:schemeClr val="accent1">
                    <a:lumMod val="75000"/>
                  </a:schemeClr>
                </a:solidFill>
                <a:cs typeface="Calibri"/>
              </a:rPr>
              <a:t> α</a:t>
            </a:r>
            <a:r>
              <a:rPr lang="en-US" dirty="0" err="1">
                <a:solidFill>
                  <a:schemeClr val="accent1">
                    <a:lumMod val="75000"/>
                  </a:schemeClr>
                </a:solidFill>
                <a:cs typeface="Calibri"/>
              </a:rPr>
              <a:t>τόμου</a:t>
            </a:r>
            <a:r>
              <a:rPr lang="en-US" dirty="0">
                <a:solidFill>
                  <a:schemeClr val="accent1">
                    <a:lumMod val="75000"/>
                  </a:schemeClr>
                </a:solidFill>
                <a:cs typeface="Calibri"/>
              </a:rPr>
              <a:t> π</a:t>
            </a:r>
            <a:r>
              <a:rPr lang="en-US" dirty="0" err="1">
                <a:solidFill>
                  <a:schemeClr val="accent1">
                    <a:lumMod val="75000"/>
                  </a:schemeClr>
                </a:solidFill>
                <a:cs typeface="Calibri"/>
              </a:rPr>
              <a:t>ου</a:t>
            </a:r>
            <a:r>
              <a:rPr lang="en-US" dirty="0">
                <a:solidFill>
                  <a:schemeClr val="accent1">
                    <a:lumMod val="75000"/>
                  </a:schemeClr>
                </a:solidFill>
                <a:cs typeface="Calibri"/>
              </a:rPr>
              <a:t> </a:t>
            </a:r>
            <a:r>
              <a:rPr lang="en-US" dirty="0" err="1">
                <a:solidFill>
                  <a:schemeClr val="accent1">
                    <a:lumMod val="75000"/>
                  </a:schemeClr>
                </a:solidFill>
                <a:cs typeface="Calibri"/>
              </a:rPr>
              <a:t>έχει</a:t>
            </a:r>
            <a:r>
              <a:rPr lang="en-US" dirty="0">
                <a:solidFill>
                  <a:schemeClr val="accent1">
                    <a:lumMod val="75000"/>
                  </a:schemeClr>
                </a:solidFill>
                <a:cs typeface="Calibri"/>
              </a:rPr>
              <a:t> </a:t>
            </a:r>
            <a:r>
              <a:rPr lang="en-US" dirty="0" err="1">
                <a:solidFill>
                  <a:schemeClr val="accent1">
                    <a:lumMod val="75000"/>
                  </a:schemeClr>
                </a:solidFill>
                <a:cs typeface="Calibri"/>
              </a:rPr>
              <a:t>οριστεί</a:t>
            </a:r>
            <a:r>
              <a:rPr lang="en-US" dirty="0">
                <a:solidFill>
                  <a:schemeClr val="accent1">
                    <a:lumMod val="75000"/>
                  </a:schemeClr>
                </a:solidFill>
                <a:cs typeface="Calibri"/>
              </a:rPr>
              <a:t> </a:t>
            </a:r>
            <a:r>
              <a:rPr lang="en-US" dirty="0" err="1">
                <a:solidFill>
                  <a:schemeClr val="accent1">
                    <a:lumMod val="75000"/>
                  </a:schemeClr>
                </a:solidFill>
                <a:cs typeface="Calibri"/>
              </a:rPr>
              <a:t>ως</a:t>
            </a:r>
            <a:r>
              <a:rPr lang="en-US" dirty="0">
                <a:solidFill>
                  <a:schemeClr val="accent1">
                    <a:lumMod val="75000"/>
                  </a:schemeClr>
                </a:solidFill>
                <a:cs typeface="Calibri"/>
              </a:rPr>
              <a:t> υπ</a:t>
            </a:r>
            <a:r>
              <a:rPr lang="en-US" dirty="0" err="1">
                <a:solidFill>
                  <a:schemeClr val="accent1">
                    <a:lumMod val="75000"/>
                  </a:schemeClr>
                </a:solidFill>
                <a:cs typeface="Calibri"/>
              </a:rPr>
              <a:t>εύθυνος</a:t>
            </a:r>
            <a:r>
              <a:rPr lang="en-US" dirty="0">
                <a:solidFill>
                  <a:schemeClr val="accent1">
                    <a:lumMod val="75000"/>
                  </a:schemeClr>
                </a:solidFill>
                <a:cs typeface="Calibri"/>
              </a:rPr>
              <a:t> επ</a:t>
            </a:r>
            <a:r>
              <a:rPr lang="en-US" dirty="0" err="1">
                <a:solidFill>
                  <a:schemeClr val="accent1">
                    <a:lumMod val="75000"/>
                  </a:schemeClr>
                </a:solidFill>
                <a:cs typeface="Calibri"/>
              </a:rPr>
              <a:t>ικοινωνί</a:t>
            </a:r>
            <a:r>
              <a:rPr lang="en-US" dirty="0">
                <a:solidFill>
                  <a:schemeClr val="accent1">
                    <a:lumMod val="75000"/>
                  </a:schemeClr>
                </a:solidFill>
                <a:cs typeface="Calibri"/>
              </a:rPr>
              <a:t>ας </a:t>
            </a:r>
            <a:r>
              <a:rPr lang="en-US" dirty="0" err="1">
                <a:solidFill>
                  <a:schemeClr val="accent1">
                    <a:lumMod val="75000"/>
                  </a:schemeClr>
                </a:solidFill>
                <a:cs typeface="Calibri"/>
              </a:rPr>
              <a:t>γι</a:t>
            </a:r>
            <a:r>
              <a:rPr lang="en-US" dirty="0">
                <a:solidFill>
                  <a:schemeClr val="accent1">
                    <a:lumMod val="75000"/>
                  </a:schemeClr>
                </a:solidFill>
                <a:cs typeface="Calibri"/>
              </a:rPr>
              <a:t>α </a:t>
            </a:r>
            <a:r>
              <a:rPr lang="en-US" dirty="0" err="1">
                <a:solidFill>
                  <a:schemeClr val="accent1">
                    <a:lumMod val="75000"/>
                  </a:schemeClr>
                </a:solidFill>
                <a:cs typeface="Calibri"/>
              </a:rPr>
              <a:t>τον</a:t>
            </a:r>
            <a:r>
              <a:rPr lang="en-US" dirty="0">
                <a:solidFill>
                  <a:schemeClr val="accent1">
                    <a:lumMod val="75000"/>
                  </a:schemeClr>
                </a:solidFill>
                <a:cs typeface="Calibri"/>
              </a:rPr>
              <a:t> </a:t>
            </a:r>
            <a:r>
              <a:rPr lang="en-US" dirty="0" err="1">
                <a:solidFill>
                  <a:schemeClr val="accent1">
                    <a:lumMod val="75000"/>
                  </a:schemeClr>
                </a:solidFill>
                <a:cs typeface="Calibri"/>
              </a:rPr>
              <a:t>φορέ</a:t>
            </a:r>
            <a:r>
              <a:rPr lang="en-US" dirty="0">
                <a:solidFill>
                  <a:schemeClr val="accent1">
                    <a:lumMod val="75000"/>
                  </a:schemeClr>
                </a:solidFill>
                <a:cs typeface="Calibri"/>
              </a:rPr>
              <a:t>α</a:t>
            </a:r>
          </a:p>
          <a:p>
            <a:r>
              <a:rPr lang="en-US" b="1" dirty="0">
                <a:solidFill>
                  <a:srgbClr val="FF0000"/>
                </a:solidFill>
                <a:cs typeface="Calibri"/>
              </a:rPr>
              <a:t>Users</a:t>
            </a:r>
          </a:p>
          <a:p>
            <a:pPr marL="0" indent="0">
              <a:buNone/>
            </a:pPr>
            <a:r>
              <a:rPr lang="en-US" dirty="0" err="1">
                <a:solidFill>
                  <a:schemeClr val="accent1">
                    <a:lumMod val="75000"/>
                  </a:schemeClr>
                </a:solidFill>
                <a:cs typeface="Calibri"/>
              </a:rPr>
              <a:t>Στοιχεί</a:t>
            </a:r>
            <a:r>
              <a:rPr lang="en-US" dirty="0">
                <a:solidFill>
                  <a:schemeClr val="accent1">
                    <a:lumMod val="75000"/>
                  </a:schemeClr>
                </a:solidFill>
                <a:cs typeface="Calibri"/>
              </a:rPr>
              <a:t>α τ</a:t>
            </a:r>
            <a:r>
              <a:rPr lang="el-GR" dirty="0">
                <a:solidFill>
                  <a:schemeClr val="accent1">
                    <a:lumMod val="75000"/>
                  </a:schemeClr>
                </a:solidFill>
                <a:cs typeface="Calibri"/>
              </a:rPr>
              <a:t>ων ατόμων</a:t>
            </a:r>
            <a:r>
              <a:rPr lang="en-US" dirty="0">
                <a:solidFill>
                  <a:schemeClr val="accent1">
                    <a:lumMod val="75000"/>
                  </a:schemeClr>
                </a:solidFill>
                <a:cs typeface="Calibri"/>
              </a:rPr>
              <a:t> π</a:t>
            </a:r>
            <a:r>
              <a:rPr lang="en-US" dirty="0" err="1">
                <a:solidFill>
                  <a:schemeClr val="accent1">
                    <a:lumMod val="75000"/>
                  </a:schemeClr>
                </a:solidFill>
                <a:cs typeface="Calibri"/>
              </a:rPr>
              <a:t>ου</a:t>
            </a:r>
            <a:r>
              <a:rPr lang="en-US" dirty="0">
                <a:solidFill>
                  <a:schemeClr val="accent1">
                    <a:lumMod val="75000"/>
                  </a:schemeClr>
                </a:solidFill>
                <a:cs typeface="Calibri"/>
              </a:rPr>
              <a:t> </a:t>
            </a:r>
            <a:r>
              <a:rPr lang="en-US" dirty="0" err="1">
                <a:solidFill>
                  <a:schemeClr val="accent1">
                    <a:lumMod val="75000"/>
                  </a:schemeClr>
                </a:solidFill>
                <a:cs typeface="Calibri"/>
              </a:rPr>
              <a:t>έχ</a:t>
            </a:r>
            <a:r>
              <a:rPr lang="el-GR" dirty="0" err="1">
                <a:solidFill>
                  <a:schemeClr val="accent1">
                    <a:lumMod val="75000"/>
                  </a:schemeClr>
                </a:solidFill>
                <a:cs typeface="Calibri"/>
              </a:rPr>
              <a:t>ουν</a:t>
            </a:r>
            <a:r>
              <a:rPr lang="en-US" dirty="0">
                <a:solidFill>
                  <a:schemeClr val="accent1">
                    <a:lumMod val="75000"/>
                  </a:schemeClr>
                </a:solidFill>
                <a:cs typeface="Calibri"/>
              </a:rPr>
              <a:t> πρόσβαση στο ORS (&amp; συνεπως, εξουσιοδότηση για την </a:t>
            </a:r>
            <a:r>
              <a:rPr lang="el-GR" dirty="0">
                <a:solidFill>
                  <a:schemeClr val="accent1">
                    <a:lumMod val="75000"/>
                  </a:schemeClr>
                </a:solidFill>
                <a:cs typeface="Calibri"/>
              </a:rPr>
              <a:t>καταχώρηση</a:t>
            </a:r>
            <a:r>
              <a:rPr lang="en-US" dirty="0">
                <a:solidFill>
                  <a:schemeClr val="accent1">
                    <a:lumMod val="75000"/>
                  </a:schemeClr>
                </a:solidFill>
                <a:cs typeface="Calibri"/>
              </a:rPr>
              <a:t> και επ</a:t>
            </a:r>
            <a:r>
              <a:rPr lang="en-US" dirty="0" err="1">
                <a:solidFill>
                  <a:schemeClr val="accent1">
                    <a:lumMod val="75000"/>
                  </a:schemeClr>
                </a:solidFill>
                <a:cs typeface="Calibri"/>
              </a:rPr>
              <a:t>ικ</a:t>
            </a:r>
            <a:r>
              <a:rPr lang="en-US" dirty="0">
                <a:solidFill>
                  <a:schemeClr val="accent1">
                    <a:lumMod val="75000"/>
                  </a:schemeClr>
                </a:solidFill>
                <a:cs typeface="Calibri"/>
              </a:rPr>
              <a:t>αιροποίηση των στοιχείων του οργανισμού)</a:t>
            </a:r>
          </a:p>
          <a:p>
            <a:pPr marL="0" indent="0">
              <a:buNone/>
            </a:pPr>
            <a:endParaRPr lang="en-US" dirty="0">
              <a:cs typeface="Calibri"/>
            </a:endParaRPr>
          </a:p>
          <a:p>
            <a:pPr marL="0" indent="0">
              <a:buNone/>
            </a:pPr>
            <a:endParaRPr lang="en-US" dirty="0">
              <a:cs typeface="Calibri"/>
            </a:endParaRPr>
          </a:p>
        </p:txBody>
      </p:sp>
      <p:sp>
        <p:nvSpPr>
          <p:cNvPr id="5" name="Footer Placeholder 4">
            <a:extLst>
              <a:ext uri="{FF2B5EF4-FFF2-40B4-BE49-F238E27FC236}">
                <a16:creationId xmlns:a16="http://schemas.microsoft.com/office/drawing/2014/main" id="{A6D8B5FF-3548-4185-DF12-3A74130D9B5E}"/>
              </a:ext>
            </a:extLst>
          </p:cNvPr>
          <p:cNvSpPr>
            <a:spLocks noGrp="1"/>
          </p:cNvSpPr>
          <p:nvPr>
            <p:ph type="ftr" sz="quarter" idx="11"/>
          </p:nvPr>
        </p:nvSpPr>
        <p:spPr>
          <a:xfrm>
            <a:off x="228600" y="6356350"/>
            <a:ext cx="11849817" cy="537653"/>
          </a:xfrm>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0000"/>
                </a:solidFill>
                <a:effectLst/>
                <a:uLnTx/>
                <a:uFillTx/>
                <a:latin typeface="Calibri" panose="020F0502020204030204"/>
                <a:ea typeface="+mn-ea"/>
                <a:cs typeface="Calibri"/>
              </a:rPr>
              <a:t>Tip: Tα </a:t>
            </a:r>
            <a:r>
              <a:rPr kumimoji="0" lang="en-US" sz="1400" b="0" i="0" u="none" strike="noStrike" kern="1200" cap="none" spc="0" normalizeH="0" baseline="0" noProof="0" dirty="0" err="1">
                <a:ln>
                  <a:noFill/>
                </a:ln>
                <a:solidFill>
                  <a:srgbClr val="FF0000"/>
                </a:solidFill>
                <a:effectLst/>
                <a:uLnTx/>
                <a:uFillTx/>
                <a:latin typeface="Calibri" panose="020F0502020204030204"/>
                <a:ea typeface="+mn-ea"/>
                <a:cs typeface="Calibri"/>
              </a:rPr>
              <a:t>στοιχεί</a:t>
            </a:r>
            <a:r>
              <a:rPr kumimoji="0" lang="en-US" sz="1400" b="0" i="0" u="none" strike="noStrike" kern="1200" cap="none" spc="0" normalizeH="0" baseline="0" noProof="0" dirty="0">
                <a:ln>
                  <a:noFill/>
                </a:ln>
                <a:solidFill>
                  <a:srgbClr val="FF0000"/>
                </a:solidFill>
                <a:effectLst/>
                <a:uLnTx/>
                <a:uFillTx/>
                <a:latin typeface="Calibri" panose="020F0502020204030204"/>
                <a:ea typeface="+mn-ea"/>
                <a:cs typeface="Calibri"/>
              </a:rPr>
              <a:t>α </a:t>
            </a:r>
            <a:r>
              <a:rPr kumimoji="0" lang="en-US" sz="1400" b="0" i="0" u="none" strike="noStrike" kern="1200" cap="none" spc="0" normalizeH="0" baseline="0" noProof="0" dirty="0" err="1">
                <a:ln>
                  <a:noFill/>
                </a:ln>
                <a:solidFill>
                  <a:srgbClr val="FF0000"/>
                </a:solidFill>
                <a:effectLst/>
                <a:uLnTx/>
                <a:uFillTx/>
                <a:latin typeface="Calibri" panose="020F0502020204030204"/>
                <a:ea typeface="+mn-ea"/>
                <a:cs typeface="Calibri"/>
              </a:rPr>
              <a:t>εγγρ</a:t>
            </a:r>
            <a:r>
              <a:rPr kumimoji="0" lang="en-US" sz="1400" b="0" i="0" u="none" strike="noStrike" kern="1200" cap="none" spc="0" normalizeH="0" baseline="0" noProof="0" dirty="0">
                <a:ln>
                  <a:noFill/>
                </a:ln>
                <a:solidFill>
                  <a:srgbClr val="FF0000"/>
                </a:solidFill>
                <a:effectLst/>
                <a:uLnTx/>
                <a:uFillTx/>
                <a:latin typeface="Calibri" panose="020F0502020204030204"/>
                <a:ea typeface="+mn-ea"/>
                <a:cs typeface="Calibri"/>
              </a:rPr>
              <a:t>α</a:t>
            </a:r>
            <a:r>
              <a:rPr kumimoji="0" lang="en-US" sz="1400" b="0" i="0" u="none" strike="noStrike" kern="1200" cap="none" spc="0" normalizeH="0" baseline="0" noProof="0" dirty="0" err="1">
                <a:ln>
                  <a:noFill/>
                </a:ln>
                <a:solidFill>
                  <a:srgbClr val="FF0000"/>
                </a:solidFill>
                <a:effectLst/>
                <a:uLnTx/>
                <a:uFillTx/>
                <a:latin typeface="Calibri" panose="020F0502020204030204"/>
                <a:ea typeface="+mn-ea"/>
                <a:cs typeface="Calibri"/>
              </a:rPr>
              <a:t>φής</a:t>
            </a:r>
            <a:r>
              <a:rPr kumimoji="0" lang="en-US" sz="1400" b="0" i="0" u="none" strike="noStrike" kern="1200" cap="none" spc="0" normalizeH="0" baseline="0" noProof="0" dirty="0">
                <a:ln>
                  <a:noFill/>
                </a:ln>
                <a:solidFill>
                  <a:srgbClr val="FF0000"/>
                </a:solidFill>
                <a:effectLst/>
                <a:uLnTx/>
                <a:uFillTx/>
                <a:latin typeface="Calibri" panose="020F0502020204030204"/>
                <a:ea typeface="+mn-ea"/>
                <a:cs typeface="Calibri"/>
              </a:rPr>
              <a:t>, </a:t>
            </a:r>
            <a:r>
              <a:rPr kumimoji="0" lang="en-US" sz="1400" b="0" i="0" u="none" strike="noStrike" kern="1200" cap="none" spc="0" normalizeH="0" baseline="0" noProof="0" dirty="0" err="1">
                <a:ln>
                  <a:noFill/>
                </a:ln>
                <a:solidFill>
                  <a:srgbClr val="FF0000"/>
                </a:solidFill>
                <a:effectLst/>
                <a:uLnTx/>
                <a:uFillTx/>
                <a:latin typeface="Calibri" panose="020F0502020204030204"/>
                <a:ea typeface="+mn-ea"/>
                <a:cs typeface="Calibri"/>
              </a:rPr>
              <a:t>οι</a:t>
            </a:r>
            <a:r>
              <a:rPr kumimoji="0" lang="en-US" sz="1400" b="0" i="0" u="none" strike="noStrike" kern="1200" cap="none" spc="0" normalizeH="0" baseline="0" noProof="0" dirty="0">
                <a:ln>
                  <a:noFill/>
                </a:ln>
                <a:solidFill>
                  <a:srgbClr val="FF0000"/>
                </a:solidFill>
                <a:effectLst/>
                <a:uLnTx/>
                <a:uFillTx/>
                <a:latin typeface="Calibri" panose="020F0502020204030204"/>
                <a:ea typeface="+mn-ea"/>
                <a:cs typeface="Calibri"/>
              </a:rPr>
              <a:t> </a:t>
            </a:r>
            <a:r>
              <a:rPr kumimoji="0" lang="en-US" sz="1400" b="0" i="0" u="none" strike="noStrike" kern="1200" cap="none" spc="0" normalizeH="0" baseline="0" noProof="0" dirty="0" err="1">
                <a:ln>
                  <a:noFill/>
                </a:ln>
                <a:solidFill>
                  <a:srgbClr val="FF0000"/>
                </a:solidFill>
                <a:effectLst/>
                <a:uLnTx/>
                <a:uFillTx/>
                <a:latin typeface="Calibri" panose="020F0502020204030204"/>
                <a:ea typeface="+mn-ea"/>
                <a:cs typeface="Calibri"/>
              </a:rPr>
              <a:t>λογ</a:t>
            </a:r>
            <a:r>
              <a:rPr kumimoji="0" lang="en-US" sz="1400" b="0" i="0" u="none" strike="noStrike" kern="1200" cap="none" spc="0" normalizeH="0" baseline="0" noProof="0" dirty="0">
                <a:ln>
                  <a:noFill/>
                </a:ln>
                <a:solidFill>
                  <a:srgbClr val="FF0000"/>
                </a:solidFill>
                <a:effectLst/>
                <a:uLnTx/>
                <a:uFillTx/>
                <a:latin typeface="Calibri" panose="020F0502020204030204"/>
                <a:ea typeface="+mn-ea"/>
                <a:cs typeface="Calibri"/>
              </a:rPr>
              <a:t>α</a:t>
            </a:r>
            <a:r>
              <a:rPr kumimoji="0" lang="en-US" sz="1400" b="0" i="0" u="none" strike="noStrike" kern="1200" cap="none" spc="0" normalizeH="0" baseline="0" noProof="0" dirty="0" err="1">
                <a:ln>
                  <a:noFill/>
                </a:ln>
                <a:solidFill>
                  <a:srgbClr val="FF0000"/>
                </a:solidFill>
                <a:effectLst/>
                <a:uLnTx/>
                <a:uFillTx/>
                <a:latin typeface="Calibri" panose="020F0502020204030204"/>
                <a:ea typeface="+mn-ea"/>
                <a:cs typeface="Calibri"/>
              </a:rPr>
              <a:t>ρι</a:t>
            </a:r>
            <a:r>
              <a:rPr kumimoji="0" lang="en-US" sz="1400" b="0" i="0" u="none" strike="noStrike" kern="1200" cap="none" spc="0" normalizeH="0" baseline="0" noProof="0" dirty="0">
                <a:ln>
                  <a:noFill/>
                </a:ln>
                <a:solidFill>
                  <a:srgbClr val="FF0000"/>
                </a:solidFill>
                <a:effectLst/>
                <a:uLnTx/>
                <a:uFillTx/>
                <a:latin typeface="Calibri" panose="020F0502020204030204"/>
                <a:ea typeface="+mn-ea"/>
                <a:cs typeface="Calibri"/>
              </a:rPr>
              <a:t>α</a:t>
            </a:r>
            <a:r>
              <a:rPr kumimoji="0" lang="en-US" sz="1400" b="0" i="0" u="none" strike="noStrike" kern="1200" cap="none" spc="0" normalizeH="0" baseline="0" noProof="0" dirty="0" err="1">
                <a:ln>
                  <a:noFill/>
                </a:ln>
                <a:solidFill>
                  <a:srgbClr val="FF0000"/>
                </a:solidFill>
                <a:effectLst/>
                <a:uLnTx/>
                <a:uFillTx/>
                <a:latin typeface="Calibri" panose="020F0502020204030204"/>
                <a:ea typeface="+mn-ea"/>
                <a:cs typeface="Calibri"/>
              </a:rPr>
              <a:t>σμοί</a:t>
            </a:r>
            <a:r>
              <a:rPr kumimoji="0" lang="en-US" sz="1400" b="0" i="0" u="none" strike="noStrike" kern="1200" cap="none" spc="0" normalizeH="0" baseline="0" noProof="0" dirty="0">
                <a:ln>
                  <a:noFill/>
                </a:ln>
                <a:solidFill>
                  <a:srgbClr val="FF0000"/>
                </a:solidFill>
                <a:effectLst/>
                <a:uLnTx/>
                <a:uFillTx/>
                <a:latin typeface="Calibri" panose="020F0502020204030204"/>
                <a:ea typeface="+mn-ea"/>
                <a:cs typeface="Calibri"/>
              </a:rPr>
              <a:t> και </a:t>
            </a:r>
            <a:r>
              <a:rPr kumimoji="0" lang="en-US" sz="1400" b="0" i="0" u="none" strike="noStrike" kern="1200" cap="none" spc="0" normalizeH="0" baseline="0" noProof="0" dirty="0" err="1">
                <a:ln>
                  <a:noFill/>
                </a:ln>
                <a:solidFill>
                  <a:srgbClr val="FF0000"/>
                </a:solidFill>
                <a:effectLst/>
                <a:uLnTx/>
                <a:uFillTx/>
                <a:latin typeface="Calibri" panose="020F0502020204030204"/>
                <a:ea typeface="+mn-ea"/>
                <a:cs typeface="Calibri"/>
              </a:rPr>
              <a:t>οι</a:t>
            </a:r>
            <a:r>
              <a:rPr kumimoji="0" lang="en-US" sz="1400" b="0" i="0" u="none" strike="noStrike" kern="1200" cap="none" spc="0" normalizeH="0" baseline="0" noProof="0" dirty="0">
                <a:ln>
                  <a:noFill/>
                </a:ln>
                <a:solidFill>
                  <a:srgbClr val="FF0000"/>
                </a:solidFill>
                <a:effectLst/>
                <a:uLnTx/>
                <a:uFillTx/>
                <a:latin typeface="Calibri" panose="020F0502020204030204"/>
                <a:ea typeface="+mn-ea"/>
                <a:cs typeface="Calibri"/>
              </a:rPr>
              <a:t> </a:t>
            </a:r>
            <a:r>
              <a:rPr kumimoji="0" lang="en-US" sz="1400" b="0" i="0" u="none" strike="noStrike" kern="1200" cap="none" spc="0" normalizeH="0" baseline="0" noProof="0" dirty="0" err="1">
                <a:ln>
                  <a:noFill/>
                </a:ln>
                <a:solidFill>
                  <a:srgbClr val="FF0000"/>
                </a:solidFill>
                <a:effectLst/>
                <a:uLnTx/>
                <a:uFillTx/>
                <a:latin typeface="Calibri" panose="020F0502020204030204"/>
                <a:ea typeface="+mn-ea"/>
                <a:cs typeface="Calibri"/>
              </a:rPr>
              <a:t>κωδικοί</a:t>
            </a:r>
            <a:r>
              <a:rPr kumimoji="0" lang="en-US" sz="1400" b="0" i="0" u="none" strike="noStrike" kern="1200" cap="none" spc="0" normalizeH="0" baseline="0" noProof="0" dirty="0">
                <a:ln>
                  <a:noFill/>
                </a:ln>
                <a:solidFill>
                  <a:srgbClr val="FF0000"/>
                </a:solidFill>
                <a:effectLst/>
                <a:uLnTx/>
                <a:uFillTx/>
                <a:latin typeface="Calibri" panose="020F0502020204030204"/>
                <a:ea typeface="+mn-ea"/>
                <a:cs typeface="Calibri"/>
              </a:rPr>
              <a:t> π</a:t>
            </a:r>
            <a:r>
              <a:rPr kumimoji="0" lang="en-US" sz="1400" b="0" i="0" u="none" strike="noStrike" kern="1200" cap="none" spc="0" normalizeH="0" baseline="0" noProof="0" dirty="0" err="1">
                <a:ln>
                  <a:noFill/>
                </a:ln>
                <a:solidFill>
                  <a:srgbClr val="FF0000"/>
                </a:solidFill>
                <a:effectLst/>
                <a:uLnTx/>
                <a:uFillTx/>
                <a:latin typeface="Calibri" panose="020F0502020204030204"/>
                <a:ea typeface="+mn-ea"/>
                <a:cs typeface="Calibri"/>
              </a:rPr>
              <a:t>ρόσ</a:t>
            </a:r>
            <a:r>
              <a:rPr kumimoji="0" lang="en-US" sz="1400" b="0" i="0" u="none" strike="noStrike" kern="1200" cap="none" spc="0" normalizeH="0" baseline="0" noProof="0" dirty="0">
                <a:ln>
                  <a:noFill/>
                </a:ln>
                <a:solidFill>
                  <a:srgbClr val="FF0000"/>
                </a:solidFill>
                <a:effectLst/>
                <a:uLnTx/>
                <a:uFillTx/>
                <a:latin typeface="Calibri" panose="020F0502020204030204"/>
                <a:ea typeface="+mn-ea"/>
                <a:cs typeface="Calibri"/>
              </a:rPr>
              <a:t>βα</a:t>
            </a:r>
            <a:r>
              <a:rPr kumimoji="0" lang="en-US" sz="1400" b="0" i="0" u="none" strike="noStrike" kern="1200" cap="none" spc="0" normalizeH="0" baseline="0" noProof="0" dirty="0" err="1">
                <a:ln>
                  <a:noFill/>
                </a:ln>
                <a:solidFill>
                  <a:srgbClr val="FF0000"/>
                </a:solidFill>
                <a:effectLst/>
                <a:uLnTx/>
                <a:uFillTx/>
                <a:latin typeface="Calibri" panose="020F0502020204030204"/>
                <a:ea typeface="+mn-ea"/>
                <a:cs typeface="Calibri"/>
              </a:rPr>
              <a:t>σης</a:t>
            </a:r>
            <a:r>
              <a:rPr kumimoji="0" lang="en-US" sz="1400" b="0" i="0" u="none" strike="noStrike" kern="1200" cap="none" spc="0" normalizeH="0" baseline="0" noProof="0" dirty="0">
                <a:ln>
                  <a:noFill/>
                </a:ln>
                <a:solidFill>
                  <a:srgbClr val="FF0000"/>
                </a:solidFill>
                <a:effectLst/>
                <a:uLnTx/>
                <a:uFillTx/>
                <a:latin typeface="Calibri" panose="020F0502020204030204"/>
                <a:ea typeface="+mn-ea"/>
                <a:cs typeface="Calibri"/>
              </a:rPr>
              <a:t> π</a:t>
            </a:r>
            <a:r>
              <a:rPr kumimoji="0" lang="en-US" sz="1400" b="0" i="0" u="none" strike="noStrike" kern="1200" cap="none" spc="0" normalizeH="0" baseline="0" noProof="0" dirty="0" err="1">
                <a:ln>
                  <a:noFill/>
                </a:ln>
                <a:solidFill>
                  <a:srgbClr val="FF0000"/>
                </a:solidFill>
                <a:effectLst/>
                <a:uLnTx/>
                <a:uFillTx/>
                <a:latin typeface="Calibri" panose="020F0502020204030204"/>
                <a:ea typeface="+mn-ea"/>
                <a:cs typeface="Calibri"/>
              </a:rPr>
              <a:t>ρέ</a:t>
            </a:r>
            <a:r>
              <a:rPr kumimoji="0" lang="en-US" sz="1400" b="0" i="0" u="none" strike="noStrike" kern="1200" cap="none" spc="0" normalizeH="0" baseline="0" noProof="0" dirty="0">
                <a:ln>
                  <a:noFill/>
                </a:ln>
                <a:solidFill>
                  <a:srgbClr val="FF0000"/>
                </a:solidFill>
                <a:effectLst/>
                <a:uLnTx/>
                <a:uFillTx/>
                <a:latin typeface="Calibri" panose="020F0502020204030204"/>
                <a:ea typeface="+mn-ea"/>
                <a:cs typeface="Calibri"/>
              </a:rPr>
              <a:t>π</a:t>
            </a:r>
            <a:r>
              <a:rPr kumimoji="0" lang="en-US" sz="1400" b="0" i="0" u="none" strike="noStrike" kern="1200" cap="none" spc="0" normalizeH="0" baseline="0" noProof="0" dirty="0" err="1">
                <a:ln>
                  <a:noFill/>
                </a:ln>
                <a:solidFill>
                  <a:srgbClr val="FF0000"/>
                </a:solidFill>
                <a:effectLst/>
                <a:uLnTx/>
                <a:uFillTx/>
                <a:latin typeface="Calibri" panose="020F0502020204030204"/>
                <a:ea typeface="+mn-ea"/>
                <a:cs typeface="Calibri"/>
              </a:rPr>
              <a:t>ει</a:t>
            </a:r>
            <a:r>
              <a:rPr kumimoji="0" lang="en-US" sz="1400" b="0" i="0" u="none" strike="noStrike" kern="1200" cap="none" spc="0" normalizeH="0" baseline="0" noProof="0" dirty="0">
                <a:ln>
                  <a:noFill/>
                </a:ln>
                <a:solidFill>
                  <a:srgbClr val="FF0000"/>
                </a:solidFill>
                <a:effectLst/>
                <a:uLnTx/>
                <a:uFillTx/>
                <a:latin typeface="Calibri" panose="020F0502020204030204"/>
                <a:ea typeface="+mn-ea"/>
                <a:cs typeface="Calibri"/>
              </a:rPr>
              <a:t> να </a:t>
            </a:r>
            <a:r>
              <a:rPr kumimoji="0" lang="en-US" sz="1400" b="0" i="0" u="none" strike="noStrike" kern="1200" cap="none" spc="0" normalizeH="0" baseline="0" noProof="0" dirty="0" err="1">
                <a:ln>
                  <a:noFill/>
                </a:ln>
                <a:solidFill>
                  <a:srgbClr val="FF0000"/>
                </a:solidFill>
                <a:effectLst/>
                <a:uLnTx/>
                <a:uFillTx/>
                <a:latin typeface="Calibri" panose="020F0502020204030204"/>
                <a:ea typeface="+mn-ea"/>
                <a:cs typeface="Calibri"/>
              </a:rPr>
              <a:t>δι</a:t>
            </a:r>
            <a:r>
              <a:rPr kumimoji="0" lang="en-US" sz="1400" b="0" i="0" u="none" strike="noStrike" kern="1200" cap="none" spc="0" normalizeH="0" baseline="0" noProof="0" dirty="0">
                <a:ln>
                  <a:noFill/>
                </a:ln>
                <a:solidFill>
                  <a:srgbClr val="FF0000"/>
                </a:solidFill>
                <a:effectLst/>
                <a:uLnTx/>
                <a:uFillTx/>
                <a:latin typeface="Calibri" panose="020F0502020204030204"/>
                <a:ea typeface="+mn-ea"/>
                <a:cs typeface="Calibri"/>
              </a:rPr>
              <a:t>α</a:t>
            </a:r>
            <a:r>
              <a:rPr kumimoji="0" lang="en-US" sz="1400" b="0" i="0" u="none" strike="noStrike" kern="1200" cap="none" spc="0" normalizeH="0" baseline="0" noProof="0" dirty="0" err="1">
                <a:ln>
                  <a:noFill/>
                </a:ln>
                <a:solidFill>
                  <a:srgbClr val="FF0000"/>
                </a:solidFill>
                <a:effectLst/>
                <a:uLnTx/>
                <a:uFillTx/>
                <a:latin typeface="Calibri" panose="020F0502020204030204"/>
                <a:ea typeface="+mn-ea"/>
                <a:cs typeface="Calibri"/>
              </a:rPr>
              <a:t>φυλάσοντ</a:t>
            </a:r>
            <a:r>
              <a:rPr kumimoji="0" lang="en-US" sz="1400" b="0" i="0" u="none" strike="noStrike" kern="1200" cap="none" spc="0" normalizeH="0" baseline="0" noProof="0" dirty="0">
                <a:ln>
                  <a:noFill/>
                </a:ln>
                <a:solidFill>
                  <a:srgbClr val="FF0000"/>
                </a:solidFill>
                <a:effectLst/>
                <a:uLnTx/>
                <a:uFillTx/>
                <a:latin typeface="Calibri" panose="020F0502020204030204"/>
                <a:ea typeface="+mn-ea"/>
                <a:cs typeface="Calibri"/>
              </a:rPr>
              <a:t>αι </a:t>
            </a:r>
            <a:r>
              <a:rPr kumimoji="0" lang="en-US" sz="1400" b="0" i="0" u="none" strike="noStrike" kern="1200" cap="none" spc="0" normalizeH="0" baseline="0" noProof="0" dirty="0" err="1">
                <a:ln>
                  <a:noFill/>
                </a:ln>
                <a:solidFill>
                  <a:srgbClr val="FF0000"/>
                </a:solidFill>
                <a:effectLst/>
                <a:uLnTx/>
                <a:uFillTx/>
                <a:latin typeface="Calibri" panose="020F0502020204030204"/>
                <a:ea typeface="+mn-ea"/>
                <a:cs typeface="Calibri"/>
              </a:rPr>
              <a:t>εντός</a:t>
            </a:r>
            <a:r>
              <a:rPr kumimoji="0" lang="en-US" sz="1400" b="0" i="0" u="none" strike="noStrike" kern="1200" cap="none" spc="0" normalizeH="0" baseline="0" noProof="0" dirty="0">
                <a:ln>
                  <a:noFill/>
                </a:ln>
                <a:solidFill>
                  <a:srgbClr val="FF0000"/>
                </a:solidFill>
                <a:effectLst/>
                <a:uLnTx/>
                <a:uFillTx/>
                <a:latin typeface="Calibri" panose="020F0502020204030204"/>
                <a:ea typeface="+mn-ea"/>
                <a:cs typeface="Calibri"/>
              </a:rPr>
              <a:t> </a:t>
            </a:r>
            <a:r>
              <a:rPr kumimoji="0" lang="en-US" sz="1400" b="0" i="0" u="none" strike="noStrike" kern="1200" cap="none" spc="0" normalizeH="0" baseline="0" noProof="0" dirty="0" err="1">
                <a:ln>
                  <a:noFill/>
                </a:ln>
                <a:solidFill>
                  <a:srgbClr val="FF0000"/>
                </a:solidFill>
                <a:effectLst/>
                <a:uLnTx/>
                <a:uFillTx/>
                <a:latin typeface="Calibri" panose="020F0502020204030204"/>
                <a:ea typeface="+mn-ea"/>
                <a:cs typeface="Calibri"/>
              </a:rPr>
              <a:t>του</a:t>
            </a:r>
            <a:r>
              <a:rPr kumimoji="0" lang="en-US" sz="1400" b="0" i="0" u="none" strike="noStrike" kern="1200" cap="none" spc="0" normalizeH="0" baseline="0" noProof="0" dirty="0">
                <a:ln>
                  <a:noFill/>
                </a:ln>
                <a:solidFill>
                  <a:srgbClr val="FF0000"/>
                </a:solidFill>
                <a:effectLst/>
                <a:uLnTx/>
                <a:uFillTx/>
                <a:latin typeface="Calibri" panose="020F0502020204030204"/>
                <a:ea typeface="+mn-ea"/>
                <a:cs typeface="Calibri"/>
              </a:rPr>
              <a:t> </a:t>
            </a:r>
            <a:r>
              <a:rPr kumimoji="0" lang="en-US" sz="1400" b="0" i="0" u="none" strike="noStrike" kern="1200" cap="none" spc="0" normalizeH="0" baseline="0" noProof="0" dirty="0" err="1">
                <a:ln>
                  <a:noFill/>
                </a:ln>
                <a:solidFill>
                  <a:srgbClr val="FF0000"/>
                </a:solidFill>
                <a:effectLst/>
                <a:uLnTx/>
                <a:uFillTx/>
                <a:latin typeface="Calibri" panose="020F0502020204030204"/>
                <a:ea typeface="+mn-ea"/>
                <a:cs typeface="Calibri"/>
              </a:rPr>
              <a:t>φορέ</a:t>
            </a:r>
            <a:r>
              <a:rPr kumimoji="0" lang="en-US" sz="1400" b="0" i="0" u="none" strike="noStrike" kern="1200" cap="none" spc="0" normalizeH="0" baseline="0" noProof="0" dirty="0">
                <a:ln>
                  <a:noFill/>
                </a:ln>
                <a:solidFill>
                  <a:srgbClr val="FF0000"/>
                </a:solidFill>
                <a:effectLst/>
                <a:uLnTx/>
                <a:uFillTx/>
                <a:latin typeface="Calibri" panose="020F0502020204030204"/>
                <a:ea typeface="+mn-ea"/>
                <a:cs typeface="Calibri"/>
              </a:rPr>
              <a:t>α </a:t>
            </a:r>
            <a:r>
              <a:rPr kumimoji="0" lang="en-US" sz="1400" b="0" i="0" u="none" strike="noStrike" kern="1200" cap="none" spc="0" normalizeH="0" baseline="0" noProof="0" dirty="0" err="1">
                <a:ln>
                  <a:noFill/>
                </a:ln>
                <a:solidFill>
                  <a:srgbClr val="FF0000"/>
                </a:solidFill>
                <a:effectLst/>
                <a:uLnTx/>
                <a:uFillTx/>
                <a:latin typeface="Calibri" panose="020F0502020204030204"/>
                <a:ea typeface="+mn-ea"/>
                <a:cs typeface="Calibri"/>
              </a:rPr>
              <a:t>ώστε</a:t>
            </a:r>
            <a:r>
              <a:rPr kumimoji="0" lang="en-US" sz="1400" b="0" i="0" u="none" strike="noStrike" kern="1200" cap="none" spc="0" normalizeH="0" baseline="0" noProof="0" dirty="0">
                <a:ln>
                  <a:noFill/>
                </a:ln>
                <a:solidFill>
                  <a:srgbClr val="FF0000"/>
                </a:solidFill>
                <a:effectLst/>
                <a:uLnTx/>
                <a:uFillTx/>
                <a:latin typeface="Calibri" panose="020F0502020204030204"/>
                <a:ea typeface="+mn-ea"/>
                <a:cs typeface="Calibri"/>
              </a:rPr>
              <a:t> να </a:t>
            </a:r>
            <a:r>
              <a:rPr kumimoji="0" lang="en-US" sz="1400" b="0" i="0" u="none" strike="noStrike" kern="1200" cap="none" spc="0" normalizeH="0" baseline="0" noProof="0" dirty="0" err="1">
                <a:ln>
                  <a:noFill/>
                </a:ln>
                <a:solidFill>
                  <a:srgbClr val="FF0000"/>
                </a:solidFill>
                <a:effectLst/>
                <a:uLnTx/>
                <a:uFillTx/>
                <a:latin typeface="Calibri" panose="020F0502020204030204"/>
                <a:ea typeface="+mn-ea"/>
                <a:cs typeface="Calibri"/>
              </a:rPr>
              <a:t>είν</a:t>
            </a:r>
            <a:r>
              <a:rPr kumimoji="0" lang="en-US" sz="1400" b="0" i="0" u="none" strike="noStrike" kern="1200" cap="none" spc="0" normalizeH="0" baseline="0" noProof="0" dirty="0">
                <a:ln>
                  <a:noFill/>
                </a:ln>
                <a:solidFill>
                  <a:srgbClr val="FF0000"/>
                </a:solidFill>
                <a:effectLst/>
                <a:uLnTx/>
                <a:uFillTx/>
                <a:latin typeface="Calibri" panose="020F0502020204030204"/>
                <a:ea typeface="+mn-ea"/>
                <a:cs typeface="Calibri"/>
              </a:rPr>
              <a:t>αι π</a:t>
            </a:r>
            <a:r>
              <a:rPr kumimoji="0" lang="en-US" sz="1400" b="0" i="0" u="none" strike="noStrike" kern="1200" cap="none" spc="0" normalizeH="0" baseline="0" noProof="0" dirty="0" err="1">
                <a:ln>
                  <a:noFill/>
                </a:ln>
                <a:solidFill>
                  <a:srgbClr val="FF0000"/>
                </a:solidFill>
                <a:effectLst/>
                <a:uLnTx/>
                <a:uFillTx/>
                <a:latin typeface="Calibri" panose="020F0502020204030204"/>
                <a:ea typeface="+mn-ea"/>
                <a:cs typeface="Calibri"/>
              </a:rPr>
              <a:t>ροσ</a:t>
            </a:r>
            <a:r>
              <a:rPr kumimoji="0" lang="en-US" sz="1400" b="0" i="0" u="none" strike="noStrike" kern="1200" cap="none" spc="0" normalizeH="0" baseline="0" noProof="0" dirty="0">
                <a:ln>
                  <a:noFill/>
                </a:ln>
                <a:solidFill>
                  <a:srgbClr val="FF0000"/>
                </a:solidFill>
                <a:effectLst/>
                <a:uLnTx/>
                <a:uFillTx/>
                <a:latin typeface="Calibri" panose="020F0502020204030204"/>
                <a:ea typeface="+mn-ea"/>
                <a:cs typeface="Calibri"/>
              </a:rPr>
              <a:t>β</a:t>
            </a:r>
            <a:r>
              <a:rPr kumimoji="0" lang="en-US" sz="1400" b="0" i="0" u="none" strike="noStrike" kern="1200" cap="none" spc="0" normalizeH="0" baseline="0" noProof="0" dirty="0" err="1">
                <a:ln>
                  <a:noFill/>
                </a:ln>
                <a:solidFill>
                  <a:srgbClr val="FF0000"/>
                </a:solidFill>
                <a:effectLst/>
                <a:uLnTx/>
                <a:uFillTx/>
                <a:latin typeface="Calibri" panose="020F0502020204030204"/>
                <a:ea typeface="+mn-ea"/>
                <a:cs typeface="Calibri"/>
              </a:rPr>
              <a:t>άσιμ</a:t>
            </a:r>
            <a:r>
              <a:rPr kumimoji="0" lang="en-US" sz="1400" b="0" i="0" u="none" strike="noStrike" kern="1200" cap="none" spc="0" normalizeH="0" baseline="0" noProof="0" dirty="0">
                <a:ln>
                  <a:noFill/>
                </a:ln>
                <a:solidFill>
                  <a:srgbClr val="FF0000"/>
                </a:solidFill>
                <a:effectLst/>
                <a:uLnTx/>
                <a:uFillTx/>
                <a:latin typeface="Calibri" panose="020F0502020204030204"/>
                <a:ea typeface="+mn-ea"/>
                <a:cs typeface="Calibri"/>
              </a:rPr>
              <a:t>α </a:t>
            </a:r>
            <a:r>
              <a:rPr kumimoji="0" lang="en-US" sz="1400" b="0" i="0" u="none" strike="noStrike" kern="1200" cap="none" spc="0" normalizeH="0" baseline="0" noProof="0" dirty="0" err="1">
                <a:ln>
                  <a:noFill/>
                </a:ln>
                <a:solidFill>
                  <a:srgbClr val="FF0000"/>
                </a:solidFill>
                <a:effectLst/>
                <a:uLnTx/>
                <a:uFillTx/>
                <a:latin typeface="Calibri" panose="020F0502020204030204"/>
                <a:ea typeface="+mn-ea"/>
                <a:cs typeface="Calibri"/>
              </a:rPr>
              <a:t>σε</a:t>
            </a:r>
            <a:r>
              <a:rPr kumimoji="0" lang="en-US" sz="1400" b="0" i="0" u="none" strike="noStrike" kern="1200" cap="none" spc="0" normalizeH="0" baseline="0" noProof="0" dirty="0">
                <a:ln>
                  <a:noFill/>
                </a:ln>
                <a:solidFill>
                  <a:srgbClr val="FF0000"/>
                </a:solidFill>
                <a:effectLst/>
                <a:uLnTx/>
                <a:uFillTx/>
                <a:latin typeface="Calibri" panose="020F0502020204030204"/>
                <a:ea typeface="+mn-ea"/>
                <a:cs typeface="Calibri"/>
              </a:rPr>
              <a:t> π</a:t>
            </a:r>
            <a:r>
              <a:rPr kumimoji="0" lang="en-US" sz="1400" b="0" i="0" u="none" strike="noStrike" kern="1200" cap="none" spc="0" normalizeH="0" baseline="0" noProof="0" dirty="0" err="1">
                <a:ln>
                  <a:noFill/>
                </a:ln>
                <a:solidFill>
                  <a:srgbClr val="FF0000"/>
                </a:solidFill>
                <a:effectLst/>
                <a:uLnTx/>
                <a:uFillTx/>
                <a:latin typeface="Calibri" panose="020F0502020204030204"/>
                <a:ea typeface="+mn-ea"/>
                <a:cs typeface="Calibri"/>
              </a:rPr>
              <a:t>ερί</a:t>
            </a:r>
            <a:r>
              <a:rPr kumimoji="0" lang="en-US" sz="1400" b="0" i="0" u="none" strike="noStrike" kern="1200" cap="none" spc="0" normalizeH="0" baseline="0" noProof="0" dirty="0">
                <a:ln>
                  <a:noFill/>
                </a:ln>
                <a:solidFill>
                  <a:srgbClr val="FF0000"/>
                </a:solidFill>
                <a:effectLst/>
                <a:uLnTx/>
                <a:uFillTx/>
                <a:latin typeface="Calibri" panose="020F0502020204030204"/>
                <a:ea typeface="+mn-ea"/>
                <a:cs typeface="Calibri"/>
              </a:rPr>
              <a:t>π</a:t>
            </a:r>
            <a:r>
              <a:rPr kumimoji="0" lang="en-US" sz="1400" b="0" i="0" u="none" strike="noStrike" kern="1200" cap="none" spc="0" normalizeH="0" baseline="0" noProof="0" dirty="0" err="1">
                <a:ln>
                  <a:noFill/>
                </a:ln>
                <a:solidFill>
                  <a:srgbClr val="FF0000"/>
                </a:solidFill>
                <a:effectLst/>
                <a:uLnTx/>
                <a:uFillTx/>
                <a:latin typeface="Calibri" panose="020F0502020204030204"/>
                <a:ea typeface="+mn-ea"/>
                <a:cs typeface="Calibri"/>
              </a:rPr>
              <a:t>τωση</a:t>
            </a:r>
            <a:r>
              <a:rPr kumimoji="0" lang="en-US" sz="1400" b="0" i="0" u="none" strike="noStrike" kern="1200" cap="none" spc="0" normalizeH="0" baseline="0" noProof="0" dirty="0">
                <a:ln>
                  <a:noFill/>
                </a:ln>
                <a:solidFill>
                  <a:srgbClr val="FF0000"/>
                </a:solidFill>
                <a:effectLst/>
                <a:uLnTx/>
                <a:uFillTx/>
                <a:latin typeface="Calibri" panose="020F0502020204030204"/>
                <a:ea typeface="+mn-ea"/>
                <a:cs typeface="Calibri"/>
              </a:rPr>
              <a:t> απ</a:t>
            </a:r>
            <a:r>
              <a:rPr kumimoji="0" lang="en-US" sz="1400" b="0" i="0" u="none" strike="noStrike" kern="1200" cap="none" spc="0" normalizeH="0" baseline="0" noProof="0" dirty="0" err="1">
                <a:ln>
                  <a:noFill/>
                </a:ln>
                <a:solidFill>
                  <a:srgbClr val="FF0000"/>
                </a:solidFill>
                <a:effectLst/>
                <a:uLnTx/>
                <a:uFillTx/>
                <a:latin typeface="Calibri" panose="020F0502020204030204"/>
                <a:ea typeface="+mn-ea"/>
                <a:cs typeface="Calibri"/>
              </a:rPr>
              <a:t>οχώρησης</a:t>
            </a:r>
            <a:r>
              <a:rPr kumimoji="0" lang="en-US" sz="1400" b="0" i="0" u="none" strike="noStrike" kern="1200" cap="none" spc="0" normalizeH="0" baseline="0" noProof="0" dirty="0">
                <a:ln>
                  <a:noFill/>
                </a:ln>
                <a:solidFill>
                  <a:srgbClr val="FF0000"/>
                </a:solidFill>
                <a:effectLst/>
                <a:uLnTx/>
                <a:uFillTx/>
                <a:latin typeface="Calibri" panose="020F0502020204030204"/>
                <a:ea typeface="+mn-ea"/>
                <a:cs typeface="Calibri"/>
              </a:rPr>
              <a:t> </a:t>
            </a:r>
            <a:r>
              <a:rPr kumimoji="0" lang="en-US" sz="1400" b="0" i="0" u="none" strike="noStrike" kern="1200" cap="none" spc="0" normalizeH="0" baseline="0" noProof="0" dirty="0" err="1">
                <a:ln>
                  <a:noFill/>
                </a:ln>
                <a:solidFill>
                  <a:srgbClr val="FF0000"/>
                </a:solidFill>
                <a:effectLst/>
                <a:uLnTx/>
                <a:uFillTx/>
                <a:latin typeface="Calibri" panose="020F0502020204030204"/>
                <a:ea typeface="+mn-ea"/>
                <a:cs typeface="Calibri"/>
              </a:rPr>
              <a:t>των</a:t>
            </a:r>
            <a:r>
              <a:rPr kumimoji="0" lang="en-US" sz="1400" b="0" i="0" u="none" strike="noStrike" kern="1200" cap="none" spc="0" normalizeH="0" baseline="0" noProof="0" dirty="0">
                <a:ln>
                  <a:noFill/>
                </a:ln>
                <a:solidFill>
                  <a:srgbClr val="FF0000"/>
                </a:solidFill>
                <a:effectLst/>
                <a:uLnTx/>
                <a:uFillTx/>
                <a:latin typeface="Calibri" panose="020F0502020204030204"/>
                <a:ea typeface="+mn-ea"/>
                <a:cs typeface="Calibri"/>
              </a:rPr>
              <a:t> υπ</a:t>
            </a:r>
            <a:r>
              <a:rPr kumimoji="0" lang="en-US" sz="1400" b="0" i="0" u="none" strike="noStrike" kern="1200" cap="none" spc="0" normalizeH="0" baseline="0" noProof="0" dirty="0" err="1">
                <a:ln>
                  <a:noFill/>
                </a:ln>
                <a:solidFill>
                  <a:srgbClr val="FF0000"/>
                </a:solidFill>
                <a:effectLst/>
                <a:uLnTx/>
                <a:uFillTx/>
                <a:latin typeface="Calibri" panose="020F0502020204030204"/>
                <a:ea typeface="+mn-ea"/>
                <a:cs typeface="Calibri"/>
              </a:rPr>
              <a:t>ευθύνων</a:t>
            </a:r>
            <a:r>
              <a:rPr kumimoji="0" lang="en-US" sz="1400" b="0" i="0" u="none" strike="noStrike" kern="1200" cap="none" spc="0" normalizeH="0" baseline="0" noProof="0" dirty="0">
                <a:ln>
                  <a:noFill/>
                </a:ln>
                <a:solidFill>
                  <a:srgbClr val="FF0000"/>
                </a:solidFill>
                <a:effectLst/>
                <a:uLnTx/>
                <a:uFillTx/>
                <a:latin typeface="Calibri" panose="020F0502020204030204"/>
                <a:ea typeface="+mn-ea"/>
                <a:cs typeface="Calibri"/>
              </a:rPr>
              <a:t> α</a:t>
            </a:r>
            <a:r>
              <a:rPr kumimoji="0" lang="en-US" sz="1400" b="0" i="0" u="none" strike="noStrike" kern="1200" cap="none" spc="0" normalizeH="0" baseline="0" noProof="0" dirty="0" err="1">
                <a:ln>
                  <a:noFill/>
                </a:ln>
                <a:solidFill>
                  <a:srgbClr val="FF0000"/>
                </a:solidFill>
                <a:effectLst/>
                <a:uLnTx/>
                <a:uFillTx/>
                <a:latin typeface="Calibri" panose="020F0502020204030204"/>
                <a:ea typeface="+mn-ea"/>
                <a:cs typeface="Calibri"/>
              </a:rPr>
              <a:t>τόμων</a:t>
            </a:r>
            <a:endParaRPr kumimoji="0" lang="en-US" sz="1200" b="0" i="0" u="none" strike="noStrike" kern="1200" cap="none" spc="0" normalizeH="0" baseline="0" noProof="0" dirty="0" err="1">
              <a:ln>
                <a:noFill/>
              </a:ln>
              <a:solidFill>
                <a:prstClr val="black">
                  <a:tint val="75000"/>
                </a:prstClr>
              </a:solidFill>
              <a:effectLst/>
              <a:uLnTx/>
              <a:uFillTx/>
              <a:latin typeface="Calibri" panose="020F0502020204030204"/>
              <a:ea typeface="+mn-ea"/>
              <a:cs typeface="+mn-cs"/>
            </a:endParaRPr>
          </a:p>
        </p:txBody>
      </p:sp>
      <p:pic>
        <p:nvPicPr>
          <p:cNvPr id="7" name="Picture 5" descr="Graphical user interface, application&#10;&#10;Description automatically generated">
            <a:extLst>
              <a:ext uri="{FF2B5EF4-FFF2-40B4-BE49-F238E27FC236}">
                <a16:creationId xmlns:a16="http://schemas.microsoft.com/office/drawing/2014/main" id="{C08B9B7F-0621-AE76-1C0C-5DCE95374465}"/>
              </a:ext>
            </a:extLst>
          </p:cNvPr>
          <p:cNvPicPr>
            <a:picLocks noChangeAspect="1"/>
          </p:cNvPicPr>
          <p:nvPr/>
        </p:nvPicPr>
        <p:blipFill>
          <a:blip r:embed="rId3"/>
          <a:stretch>
            <a:fillRect/>
          </a:stretch>
        </p:blipFill>
        <p:spPr>
          <a:xfrm>
            <a:off x="392274" y="1552455"/>
            <a:ext cx="5196433" cy="4351338"/>
          </a:xfrm>
          <a:prstGeom prst="rect">
            <a:avLst/>
          </a:prstGeom>
        </p:spPr>
      </p:pic>
      <p:pic>
        <p:nvPicPr>
          <p:cNvPr id="6" name="Picture 7">
            <a:extLst>
              <a:ext uri="{FF2B5EF4-FFF2-40B4-BE49-F238E27FC236}">
                <a16:creationId xmlns:a16="http://schemas.microsoft.com/office/drawing/2014/main" id="{C4A6DAEB-6BD3-DE0E-FAA2-F9AD2B254742}"/>
              </a:ext>
            </a:extLst>
          </p:cNvPr>
          <p:cNvPicPr>
            <a:picLocks noChangeAspect="1"/>
          </p:cNvPicPr>
          <p:nvPr/>
        </p:nvPicPr>
        <p:blipFill>
          <a:blip r:embed="rId4"/>
          <a:stretch>
            <a:fillRect/>
          </a:stretch>
        </p:blipFill>
        <p:spPr>
          <a:xfrm>
            <a:off x="11200245" y="-4907"/>
            <a:ext cx="990600" cy="933450"/>
          </a:xfrm>
          <a:prstGeom prst="rect">
            <a:avLst/>
          </a:prstGeom>
        </p:spPr>
      </p:pic>
      <p:pic>
        <p:nvPicPr>
          <p:cNvPr id="9" name="Picture 4" descr="Text&#10;&#10;Description automatically generated">
            <a:extLst>
              <a:ext uri="{FF2B5EF4-FFF2-40B4-BE49-F238E27FC236}">
                <a16:creationId xmlns:a16="http://schemas.microsoft.com/office/drawing/2014/main" id="{103BF7BB-4C80-FF85-560A-A89DB23C53C4}"/>
              </a:ext>
            </a:extLst>
          </p:cNvPr>
          <p:cNvPicPr>
            <a:picLocks noChangeAspect="1"/>
          </p:cNvPicPr>
          <p:nvPr/>
        </p:nvPicPr>
        <p:blipFill>
          <a:blip r:embed="rId5"/>
          <a:stretch>
            <a:fillRect/>
          </a:stretch>
        </p:blipFill>
        <p:spPr>
          <a:xfrm>
            <a:off x="-145255" y="-127232"/>
            <a:ext cx="2505075" cy="1009650"/>
          </a:xfrm>
          <a:prstGeom prst="rect">
            <a:avLst/>
          </a:prstGeom>
        </p:spPr>
      </p:pic>
    </p:spTree>
    <p:extLst>
      <p:ext uri="{BB962C8B-B14F-4D97-AF65-F5344CB8AC3E}">
        <p14:creationId xmlns:p14="http://schemas.microsoft.com/office/powerpoint/2010/main" val="40898126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76989-9ECF-76FE-C4C3-41408D65F74F}"/>
              </a:ext>
            </a:extLst>
          </p:cNvPr>
          <p:cNvSpPr>
            <a:spLocks noGrp="1"/>
          </p:cNvSpPr>
          <p:nvPr>
            <p:ph type="title"/>
          </p:nvPr>
        </p:nvSpPr>
        <p:spPr>
          <a:xfrm>
            <a:off x="838200" y="129802"/>
            <a:ext cx="10515600" cy="1583297"/>
          </a:xfrm>
        </p:spPr>
        <p:txBody>
          <a:bodyPr>
            <a:normAutofit fontScale="90000"/>
          </a:bodyPr>
          <a:lstStyle/>
          <a:p>
            <a:pPr algn="ctr"/>
            <a:br>
              <a:rPr lang="en-US" b="1" dirty="0">
                <a:ea typeface="+mj-lt"/>
                <a:cs typeface="+mj-lt"/>
              </a:rPr>
            </a:br>
            <a:r>
              <a:rPr lang="en-US" sz="4000" b="1" dirty="0" err="1">
                <a:solidFill>
                  <a:srgbClr val="4472C4">
                    <a:lumMod val="75000"/>
                  </a:srgbClr>
                </a:solidFill>
                <a:latin typeface="+mn-lt"/>
                <a:ea typeface="+mj-lt"/>
                <a:cs typeface="Calibri Light" panose="020F0302020204030204"/>
              </a:rPr>
              <a:t>Εγγρ</a:t>
            </a:r>
            <a:r>
              <a:rPr lang="en-US" sz="4000" b="1" dirty="0">
                <a:solidFill>
                  <a:srgbClr val="4472C4">
                    <a:lumMod val="75000"/>
                  </a:srgbClr>
                </a:solidFill>
                <a:latin typeface="+mn-lt"/>
                <a:ea typeface="+mj-lt"/>
                <a:cs typeface="Calibri Light" panose="020F0302020204030204"/>
              </a:rPr>
              <a:t>αφή στο Organisation Registration System (ORS</a:t>
            </a:r>
            <a:r>
              <a:rPr lang="en-US" sz="4000" b="1" dirty="0">
                <a:solidFill>
                  <a:srgbClr val="4472C4">
                    <a:lumMod val="75000"/>
                  </a:srgbClr>
                </a:solidFill>
                <a:ea typeface="+mj-lt"/>
                <a:cs typeface="Calibri Light" panose="020F0302020204030204"/>
              </a:rPr>
              <a:t>)</a:t>
            </a:r>
            <a:endParaRPr lang="en-US" dirty="0">
              <a:cs typeface="Calibri Light"/>
            </a:endParaRPr>
          </a:p>
        </p:txBody>
      </p:sp>
      <p:sp>
        <p:nvSpPr>
          <p:cNvPr id="3" name="Content Placeholder 2">
            <a:extLst>
              <a:ext uri="{FF2B5EF4-FFF2-40B4-BE49-F238E27FC236}">
                <a16:creationId xmlns:a16="http://schemas.microsoft.com/office/drawing/2014/main" id="{6E5E4678-358C-5F51-9FB9-7857E2BA4F91}"/>
              </a:ext>
            </a:extLst>
          </p:cNvPr>
          <p:cNvSpPr>
            <a:spLocks noGrp="1"/>
          </p:cNvSpPr>
          <p:nvPr>
            <p:ph idx="1"/>
          </p:nvPr>
        </p:nvSpPr>
        <p:spPr>
          <a:xfrm>
            <a:off x="277484" y="1825625"/>
            <a:ext cx="11698616" cy="4907262"/>
          </a:xfrm>
        </p:spPr>
        <p:txBody>
          <a:bodyPr vert="horz" lIns="91440" tIns="45720" rIns="91440" bIns="45720" rtlCol="0" anchor="t">
            <a:noAutofit/>
          </a:bodyPr>
          <a:lstStyle/>
          <a:p>
            <a:pPr marL="0" indent="0" algn="ctr">
              <a:lnSpc>
                <a:spcPct val="100000"/>
              </a:lnSpc>
              <a:buNone/>
            </a:pPr>
            <a:r>
              <a:rPr lang="en-US" sz="2000" dirty="0">
                <a:solidFill>
                  <a:schemeClr val="accent1">
                    <a:lumMod val="75000"/>
                  </a:schemeClr>
                </a:solidFill>
                <a:cs typeface="Calibri"/>
              </a:rPr>
              <a:t>Επ</a:t>
            </a:r>
            <a:r>
              <a:rPr lang="en-US" sz="2000" dirty="0" err="1">
                <a:solidFill>
                  <a:schemeClr val="accent1">
                    <a:lumMod val="75000"/>
                  </a:schemeClr>
                </a:solidFill>
                <a:cs typeface="Calibri"/>
              </a:rPr>
              <a:t>ικύρωση</a:t>
            </a:r>
            <a:r>
              <a:rPr lang="en-US" sz="2000" dirty="0">
                <a:solidFill>
                  <a:schemeClr val="accent1">
                    <a:lumMod val="75000"/>
                  </a:schemeClr>
                </a:solidFill>
                <a:cs typeface="Calibri"/>
              </a:rPr>
              <a:t> </a:t>
            </a:r>
            <a:r>
              <a:rPr lang="en-US" sz="2000" dirty="0" err="1">
                <a:solidFill>
                  <a:schemeClr val="accent1">
                    <a:lumMod val="75000"/>
                  </a:schemeClr>
                </a:solidFill>
                <a:cs typeface="Calibri"/>
              </a:rPr>
              <a:t>του</a:t>
            </a:r>
            <a:r>
              <a:rPr lang="en-US" sz="2000" dirty="0">
                <a:solidFill>
                  <a:schemeClr val="accent1">
                    <a:lumMod val="75000"/>
                  </a:schemeClr>
                </a:solidFill>
                <a:cs typeface="Calibri"/>
              </a:rPr>
              <a:t> </a:t>
            </a:r>
            <a:r>
              <a:rPr lang="en-US" sz="2000" dirty="0" err="1">
                <a:solidFill>
                  <a:schemeClr val="accent1">
                    <a:lumMod val="75000"/>
                  </a:schemeClr>
                </a:solidFill>
                <a:cs typeface="Calibri"/>
              </a:rPr>
              <a:t>φορέ</a:t>
            </a:r>
            <a:r>
              <a:rPr lang="en-US" sz="2000" dirty="0">
                <a:solidFill>
                  <a:schemeClr val="accent1">
                    <a:lumMod val="75000"/>
                  </a:schemeClr>
                </a:solidFill>
                <a:cs typeface="Calibri"/>
              </a:rPr>
              <a:t>α από </a:t>
            </a:r>
            <a:r>
              <a:rPr lang="en-US" sz="2000" dirty="0" err="1">
                <a:solidFill>
                  <a:schemeClr val="accent1">
                    <a:lumMod val="75000"/>
                  </a:schemeClr>
                </a:solidFill>
                <a:cs typeface="Calibri"/>
              </a:rPr>
              <a:t>την</a:t>
            </a:r>
            <a:r>
              <a:rPr lang="en-US" sz="2000" dirty="0">
                <a:solidFill>
                  <a:schemeClr val="accent1">
                    <a:lumMod val="75000"/>
                  </a:schemeClr>
                </a:solidFill>
                <a:cs typeface="Calibri"/>
              </a:rPr>
              <a:t> </a:t>
            </a:r>
            <a:r>
              <a:rPr lang="en-US" sz="2000" dirty="0" err="1">
                <a:solidFill>
                  <a:schemeClr val="accent1">
                    <a:lumMod val="75000"/>
                  </a:schemeClr>
                </a:solidFill>
                <a:cs typeface="Calibri"/>
              </a:rPr>
              <a:t>Εθνική</a:t>
            </a:r>
            <a:r>
              <a:rPr lang="en-US" sz="2000" dirty="0">
                <a:solidFill>
                  <a:schemeClr val="accent1">
                    <a:lumMod val="75000"/>
                  </a:schemeClr>
                </a:solidFill>
                <a:cs typeface="Calibri"/>
              </a:rPr>
              <a:t> </a:t>
            </a:r>
            <a:r>
              <a:rPr lang="en-US" sz="2000" dirty="0" err="1">
                <a:solidFill>
                  <a:schemeClr val="accent1">
                    <a:lumMod val="75000"/>
                  </a:schemeClr>
                </a:solidFill>
                <a:cs typeface="Calibri"/>
              </a:rPr>
              <a:t>Μονάδ</a:t>
            </a:r>
            <a:r>
              <a:rPr lang="en-US" sz="2000" dirty="0">
                <a:solidFill>
                  <a:schemeClr val="accent1">
                    <a:lumMod val="75000"/>
                  </a:schemeClr>
                </a:solidFill>
                <a:cs typeface="Calibri"/>
              </a:rPr>
              <a:t>α:</a:t>
            </a:r>
          </a:p>
          <a:p>
            <a:pPr marL="457200" indent="0">
              <a:lnSpc>
                <a:spcPct val="100000"/>
              </a:lnSpc>
            </a:pPr>
            <a:r>
              <a:rPr lang="en-US" sz="2000" dirty="0">
                <a:solidFill>
                  <a:schemeClr val="accent1">
                    <a:lumMod val="75000"/>
                  </a:schemeClr>
                </a:solidFill>
                <a:cs typeface="Calibri"/>
              </a:rPr>
              <a:t> </a:t>
            </a:r>
            <a:r>
              <a:rPr lang="en-US" sz="2000" dirty="0" err="1">
                <a:solidFill>
                  <a:schemeClr val="accent1">
                    <a:lumMod val="75000"/>
                  </a:schemeClr>
                </a:solidFill>
                <a:cs typeface="Calibri"/>
              </a:rPr>
              <a:t>Μετά</a:t>
            </a:r>
            <a:r>
              <a:rPr lang="en-US" sz="2000" dirty="0">
                <a:solidFill>
                  <a:schemeClr val="accent1">
                    <a:lumMod val="75000"/>
                  </a:schemeClr>
                </a:solidFill>
                <a:cs typeface="Calibri"/>
              </a:rPr>
              <a:t> </a:t>
            </a:r>
            <a:r>
              <a:rPr lang="en-US" sz="2000" dirty="0" err="1">
                <a:solidFill>
                  <a:schemeClr val="accent1">
                    <a:lumMod val="75000"/>
                  </a:schemeClr>
                </a:solidFill>
                <a:cs typeface="Calibri"/>
              </a:rPr>
              <a:t>την</a:t>
            </a:r>
            <a:r>
              <a:rPr lang="en-US" sz="2000" dirty="0">
                <a:solidFill>
                  <a:schemeClr val="accent1">
                    <a:lumMod val="75000"/>
                  </a:schemeClr>
                </a:solidFill>
                <a:cs typeface="Calibri"/>
              </a:rPr>
              <a:t> υποβ</a:t>
            </a:r>
            <a:r>
              <a:rPr lang="en-US" sz="2000" dirty="0" err="1">
                <a:solidFill>
                  <a:schemeClr val="accent1">
                    <a:lumMod val="75000"/>
                  </a:schemeClr>
                </a:solidFill>
                <a:cs typeface="Calibri"/>
              </a:rPr>
              <a:t>ολή</a:t>
            </a:r>
            <a:r>
              <a:rPr lang="en-US" sz="2000" dirty="0">
                <a:solidFill>
                  <a:schemeClr val="accent1">
                    <a:lumMod val="75000"/>
                  </a:schemeClr>
                </a:solidFill>
                <a:cs typeface="Calibri"/>
              </a:rPr>
              <a:t> </a:t>
            </a:r>
            <a:r>
              <a:rPr lang="en-US" sz="2000" dirty="0" err="1">
                <a:solidFill>
                  <a:schemeClr val="accent1">
                    <a:lumMod val="75000"/>
                  </a:schemeClr>
                </a:solidFill>
                <a:cs typeface="Calibri"/>
              </a:rPr>
              <a:t>των</a:t>
            </a:r>
            <a:r>
              <a:rPr lang="en-US" sz="2000" dirty="0">
                <a:solidFill>
                  <a:schemeClr val="accent1">
                    <a:lumMod val="75000"/>
                  </a:schemeClr>
                </a:solidFill>
                <a:cs typeface="Calibri"/>
              </a:rPr>
              <a:t> </a:t>
            </a:r>
            <a:r>
              <a:rPr lang="en-US" sz="2000" dirty="0" err="1">
                <a:solidFill>
                  <a:schemeClr val="accent1">
                    <a:lumMod val="75000"/>
                  </a:schemeClr>
                </a:solidFill>
                <a:cs typeface="Calibri"/>
              </a:rPr>
              <a:t>στοιχείων</a:t>
            </a:r>
            <a:r>
              <a:rPr lang="en-US" sz="2000" dirty="0">
                <a:solidFill>
                  <a:schemeClr val="accent1">
                    <a:lumMod val="75000"/>
                  </a:schemeClr>
                </a:solidFill>
                <a:cs typeface="Calibri"/>
              </a:rPr>
              <a:t>, </a:t>
            </a:r>
            <a:r>
              <a:rPr lang="en-US" sz="2000" dirty="0" err="1">
                <a:solidFill>
                  <a:schemeClr val="accent1">
                    <a:lumMod val="75000"/>
                  </a:schemeClr>
                </a:solidFill>
                <a:cs typeface="Calibri"/>
              </a:rPr>
              <a:t>είν</a:t>
            </a:r>
            <a:r>
              <a:rPr lang="en-US" sz="2000" dirty="0">
                <a:solidFill>
                  <a:schemeClr val="accent1">
                    <a:lumMod val="75000"/>
                  </a:schemeClr>
                </a:solidFill>
                <a:cs typeface="Calibri"/>
              </a:rPr>
              <a:t>αι απαραίτητη η ανάρτηση νομιμοποιητικών εγγράφων για την επικύρωση του φορέα από την Εθνική Μονάδα.</a:t>
            </a:r>
          </a:p>
          <a:p>
            <a:pPr marL="457200" indent="0">
              <a:lnSpc>
                <a:spcPct val="100000"/>
              </a:lnSpc>
            </a:pPr>
            <a:r>
              <a:rPr lang="en-US" sz="2000" dirty="0">
                <a:solidFill>
                  <a:schemeClr val="accent1">
                    <a:lumMod val="75000"/>
                  </a:schemeClr>
                </a:solidFill>
                <a:cs typeface="Calibri"/>
              </a:rPr>
              <a:t> </a:t>
            </a:r>
            <a:r>
              <a:rPr lang="en-US" sz="2000" dirty="0" err="1">
                <a:solidFill>
                  <a:schemeClr val="accent1">
                    <a:lumMod val="75000"/>
                  </a:schemeClr>
                </a:solidFill>
                <a:cs typeface="Calibri" panose="020F0502020204030204"/>
              </a:rPr>
              <a:t>Το</a:t>
            </a:r>
            <a:r>
              <a:rPr lang="en-US" sz="2000" dirty="0">
                <a:solidFill>
                  <a:schemeClr val="accent1">
                    <a:lumMod val="75000"/>
                  </a:schemeClr>
                </a:solidFill>
                <a:cs typeface="Calibri"/>
              </a:rPr>
              <a:t> π</a:t>
            </a:r>
            <a:r>
              <a:rPr lang="en-US" sz="2000" dirty="0" err="1">
                <a:solidFill>
                  <a:schemeClr val="accent1">
                    <a:lumMod val="75000"/>
                  </a:schemeClr>
                </a:solidFill>
                <a:cs typeface="Calibri"/>
              </a:rPr>
              <a:t>εδίο</a:t>
            </a:r>
            <a:r>
              <a:rPr lang="en-US" sz="2000" dirty="0">
                <a:solidFill>
                  <a:schemeClr val="accent1">
                    <a:lumMod val="75000"/>
                  </a:schemeClr>
                </a:solidFill>
                <a:cs typeface="Calibri"/>
              </a:rPr>
              <a:t> α</a:t>
            </a:r>
            <a:r>
              <a:rPr lang="en-US" sz="2000" dirty="0" err="1">
                <a:solidFill>
                  <a:schemeClr val="accent1">
                    <a:lumMod val="75000"/>
                  </a:schemeClr>
                </a:solidFill>
                <a:cs typeface="Calibri"/>
              </a:rPr>
              <a:t>νάρτησης</a:t>
            </a:r>
            <a:r>
              <a:rPr lang="en-US" sz="2000" dirty="0">
                <a:solidFill>
                  <a:schemeClr val="accent1">
                    <a:lumMod val="75000"/>
                  </a:schemeClr>
                </a:solidFill>
                <a:cs typeface="Calibri"/>
              </a:rPr>
              <a:t> </a:t>
            </a:r>
            <a:r>
              <a:rPr lang="en-US" sz="2000" dirty="0" err="1">
                <a:solidFill>
                  <a:schemeClr val="accent1">
                    <a:lumMod val="75000"/>
                  </a:schemeClr>
                </a:solidFill>
                <a:cs typeface="Calibri"/>
              </a:rPr>
              <a:t>των</a:t>
            </a:r>
            <a:r>
              <a:rPr lang="en-US" sz="2000" dirty="0">
                <a:solidFill>
                  <a:schemeClr val="accent1">
                    <a:lumMod val="75000"/>
                  </a:schemeClr>
                </a:solidFill>
                <a:cs typeface="Calibri"/>
              </a:rPr>
              <a:t> </a:t>
            </a:r>
            <a:r>
              <a:rPr lang="en-US" sz="2000" dirty="0" err="1">
                <a:solidFill>
                  <a:schemeClr val="accent1">
                    <a:lumMod val="75000"/>
                  </a:schemeClr>
                </a:solidFill>
                <a:cs typeface="Calibri"/>
              </a:rPr>
              <a:t>νομιμο</a:t>
            </a:r>
            <a:r>
              <a:rPr lang="en-US" sz="2000" dirty="0">
                <a:solidFill>
                  <a:schemeClr val="accent1">
                    <a:lumMod val="75000"/>
                  </a:schemeClr>
                </a:solidFill>
                <a:cs typeface="Calibri"/>
              </a:rPr>
              <a:t>π</a:t>
            </a:r>
            <a:r>
              <a:rPr lang="en-US" sz="2000" dirty="0" err="1">
                <a:solidFill>
                  <a:schemeClr val="accent1">
                    <a:lumMod val="75000"/>
                  </a:schemeClr>
                </a:solidFill>
                <a:cs typeface="Calibri"/>
              </a:rPr>
              <a:t>οιητικών</a:t>
            </a:r>
            <a:r>
              <a:rPr lang="en-US" sz="2000" dirty="0">
                <a:solidFill>
                  <a:schemeClr val="accent1">
                    <a:lumMod val="75000"/>
                  </a:schemeClr>
                </a:solidFill>
                <a:cs typeface="Calibri"/>
              </a:rPr>
              <a:t> </a:t>
            </a:r>
            <a:r>
              <a:rPr lang="en-US" sz="2000" dirty="0" err="1">
                <a:solidFill>
                  <a:schemeClr val="accent1">
                    <a:lumMod val="75000"/>
                  </a:schemeClr>
                </a:solidFill>
                <a:cs typeface="Calibri"/>
              </a:rPr>
              <a:t>εγγράφων</a:t>
            </a:r>
            <a:r>
              <a:rPr lang="en-US" sz="2000" dirty="0">
                <a:solidFill>
                  <a:schemeClr val="accent1">
                    <a:lumMod val="75000"/>
                  </a:schemeClr>
                </a:solidFill>
                <a:cs typeface="Calibri"/>
              </a:rPr>
              <a:t> </a:t>
            </a:r>
            <a:r>
              <a:rPr lang="en-US" sz="2000" dirty="0" err="1">
                <a:solidFill>
                  <a:schemeClr val="accent1">
                    <a:lumMod val="75000"/>
                  </a:schemeClr>
                </a:solidFill>
                <a:cs typeface="Calibri"/>
              </a:rPr>
              <a:t>ενεργο</a:t>
            </a:r>
            <a:r>
              <a:rPr lang="en-US" sz="2000" dirty="0">
                <a:solidFill>
                  <a:schemeClr val="accent1">
                    <a:lumMod val="75000"/>
                  </a:schemeClr>
                </a:solidFill>
                <a:cs typeface="Calibri"/>
              </a:rPr>
              <a:t>π</a:t>
            </a:r>
            <a:r>
              <a:rPr lang="en-US" sz="2000" dirty="0" err="1">
                <a:solidFill>
                  <a:schemeClr val="accent1">
                    <a:lumMod val="75000"/>
                  </a:schemeClr>
                </a:solidFill>
                <a:cs typeface="Calibri"/>
              </a:rPr>
              <a:t>οιείτ</a:t>
            </a:r>
            <a:r>
              <a:rPr lang="en-US" sz="2000" dirty="0">
                <a:solidFill>
                  <a:schemeClr val="accent1">
                    <a:lumMod val="75000"/>
                  </a:schemeClr>
                </a:solidFill>
                <a:cs typeface="Calibri"/>
              </a:rPr>
              <a:t>αι </a:t>
            </a:r>
            <a:r>
              <a:rPr lang="en-US" sz="2000" dirty="0" err="1">
                <a:solidFill>
                  <a:schemeClr val="accent1">
                    <a:lumMod val="75000"/>
                  </a:schemeClr>
                </a:solidFill>
                <a:cs typeface="Calibri"/>
              </a:rPr>
              <a:t>μετά</a:t>
            </a:r>
            <a:r>
              <a:rPr lang="en-US" sz="2000" dirty="0">
                <a:solidFill>
                  <a:schemeClr val="accent1">
                    <a:lumMod val="75000"/>
                  </a:schemeClr>
                </a:solidFill>
                <a:cs typeface="Calibri"/>
              </a:rPr>
              <a:t> </a:t>
            </a:r>
            <a:r>
              <a:rPr lang="en-US" sz="2000" dirty="0" err="1">
                <a:solidFill>
                  <a:schemeClr val="accent1">
                    <a:lumMod val="75000"/>
                  </a:schemeClr>
                </a:solidFill>
                <a:cs typeface="Calibri"/>
              </a:rPr>
              <a:t>την</a:t>
            </a:r>
            <a:r>
              <a:rPr lang="en-US" sz="2000" dirty="0">
                <a:solidFill>
                  <a:schemeClr val="accent1">
                    <a:lumMod val="75000"/>
                  </a:schemeClr>
                </a:solidFill>
                <a:cs typeface="Calibri"/>
              </a:rPr>
              <a:t> υποβ</a:t>
            </a:r>
            <a:r>
              <a:rPr lang="en-US" sz="2000" dirty="0" err="1">
                <a:solidFill>
                  <a:schemeClr val="accent1">
                    <a:lumMod val="75000"/>
                  </a:schemeClr>
                </a:solidFill>
                <a:cs typeface="Calibri"/>
              </a:rPr>
              <a:t>ολή</a:t>
            </a:r>
            <a:r>
              <a:rPr lang="en-US" sz="2000" dirty="0">
                <a:solidFill>
                  <a:schemeClr val="accent1">
                    <a:lumMod val="75000"/>
                  </a:schemeClr>
                </a:solidFill>
                <a:cs typeface="Calibri"/>
              </a:rPr>
              <a:t> </a:t>
            </a:r>
            <a:r>
              <a:rPr lang="en-US" sz="2000" dirty="0" err="1">
                <a:solidFill>
                  <a:schemeClr val="accent1">
                    <a:lumMod val="75000"/>
                  </a:schemeClr>
                </a:solidFill>
                <a:cs typeface="Calibri"/>
              </a:rPr>
              <a:t>των</a:t>
            </a:r>
            <a:r>
              <a:rPr lang="en-US" sz="2000" dirty="0">
                <a:solidFill>
                  <a:schemeClr val="accent1">
                    <a:lumMod val="75000"/>
                  </a:schemeClr>
                </a:solidFill>
                <a:cs typeface="Calibri"/>
              </a:rPr>
              <a:t> </a:t>
            </a:r>
            <a:r>
              <a:rPr lang="en-US" sz="2000" dirty="0" err="1">
                <a:solidFill>
                  <a:schemeClr val="accent1">
                    <a:lumMod val="75000"/>
                  </a:schemeClr>
                </a:solidFill>
                <a:cs typeface="Calibri"/>
              </a:rPr>
              <a:t>στοιχείων</a:t>
            </a:r>
            <a:r>
              <a:rPr lang="en-US" sz="2000" dirty="0">
                <a:solidFill>
                  <a:schemeClr val="accent1">
                    <a:lumMod val="75000"/>
                  </a:schemeClr>
                </a:solidFill>
                <a:cs typeface="Calibri"/>
              </a:rPr>
              <a:t> </a:t>
            </a:r>
            <a:r>
              <a:rPr lang="en-US" sz="2000" dirty="0" err="1">
                <a:solidFill>
                  <a:schemeClr val="accent1">
                    <a:lumMod val="75000"/>
                  </a:schemeClr>
                </a:solidFill>
                <a:cs typeface="Calibri"/>
              </a:rPr>
              <a:t>του</a:t>
            </a:r>
            <a:r>
              <a:rPr lang="en-US" sz="2000" dirty="0">
                <a:solidFill>
                  <a:schemeClr val="accent1">
                    <a:lumMod val="75000"/>
                  </a:schemeClr>
                </a:solidFill>
                <a:cs typeface="Calibri"/>
              </a:rPr>
              <a:t> </a:t>
            </a:r>
            <a:r>
              <a:rPr lang="en-US" sz="2000" dirty="0" err="1">
                <a:solidFill>
                  <a:schemeClr val="accent1">
                    <a:lumMod val="75000"/>
                  </a:schemeClr>
                </a:solidFill>
                <a:cs typeface="Calibri"/>
              </a:rPr>
              <a:t>φορέ</a:t>
            </a:r>
            <a:r>
              <a:rPr lang="en-US" sz="2000" dirty="0">
                <a:solidFill>
                  <a:schemeClr val="accent1">
                    <a:lumMod val="75000"/>
                  </a:schemeClr>
                </a:solidFill>
                <a:cs typeface="Calibri"/>
              </a:rPr>
              <a:t>α.</a:t>
            </a:r>
          </a:p>
          <a:p>
            <a:pPr marL="457200" indent="0">
              <a:lnSpc>
                <a:spcPct val="100000"/>
              </a:lnSpc>
            </a:pPr>
            <a:endParaRPr lang="en-US" sz="1800" dirty="0">
              <a:cs typeface="Calibri"/>
            </a:endParaRPr>
          </a:p>
          <a:p>
            <a:pPr marL="0" indent="0">
              <a:buNone/>
            </a:pPr>
            <a:endParaRPr lang="en-US" sz="1800" dirty="0">
              <a:cs typeface="Calibri"/>
            </a:endParaRPr>
          </a:p>
        </p:txBody>
      </p:sp>
      <p:pic>
        <p:nvPicPr>
          <p:cNvPr id="6" name="Picture 4" descr="Text&#10;&#10;Description automatically generated">
            <a:extLst>
              <a:ext uri="{FF2B5EF4-FFF2-40B4-BE49-F238E27FC236}">
                <a16:creationId xmlns:a16="http://schemas.microsoft.com/office/drawing/2014/main" id="{20615DC2-5838-2EAA-D815-F5CB20F20FA1}"/>
              </a:ext>
            </a:extLst>
          </p:cNvPr>
          <p:cNvPicPr>
            <a:picLocks noChangeAspect="1"/>
          </p:cNvPicPr>
          <p:nvPr/>
        </p:nvPicPr>
        <p:blipFill>
          <a:blip r:embed="rId2"/>
          <a:stretch>
            <a:fillRect/>
          </a:stretch>
        </p:blipFill>
        <p:spPr>
          <a:xfrm>
            <a:off x="-122781" y="-91905"/>
            <a:ext cx="2505075" cy="1009650"/>
          </a:xfrm>
          <a:prstGeom prst="rect">
            <a:avLst/>
          </a:prstGeom>
        </p:spPr>
      </p:pic>
      <p:pic>
        <p:nvPicPr>
          <p:cNvPr id="8" name="Picture 7" descr="Text&#10;&#10;Description automatically generated">
            <a:extLst>
              <a:ext uri="{FF2B5EF4-FFF2-40B4-BE49-F238E27FC236}">
                <a16:creationId xmlns:a16="http://schemas.microsoft.com/office/drawing/2014/main" id="{5ED71936-2B74-7A99-A7AD-84E4F624FBB1}"/>
              </a:ext>
            </a:extLst>
          </p:cNvPr>
          <p:cNvPicPr>
            <a:picLocks noChangeAspect="1"/>
          </p:cNvPicPr>
          <p:nvPr/>
        </p:nvPicPr>
        <p:blipFill>
          <a:blip r:embed="rId3"/>
          <a:stretch>
            <a:fillRect/>
          </a:stretch>
        </p:blipFill>
        <p:spPr>
          <a:xfrm>
            <a:off x="11200245" y="-4907"/>
            <a:ext cx="990600" cy="933450"/>
          </a:xfrm>
          <a:prstGeom prst="rect">
            <a:avLst/>
          </a:prstGeom>
        </p:spPr>
      </p:pic>
      <p:pic>
        <p:nvPicPr>
          <p:cNvPr id="4" name="Εικόνα 3">
            <a:extLst>
              <a:ext uri="{FF2B5EF4-FFF2-40B4-BE49-F238E27FC236}">
                <a16:creationId xmlns:a16="http://schemas.microsoft.com/office/drawing/2014/main" id="{7A55AA65-DDC6-44E8-AA5F-BE4D92EA3442}"/>
              </a:ext>
            </a:extLst>
          </p:cNvPr>
          <p:cNvPicPr>
            <a:picLocks noChangeAspect="1"/>
          </p:cNvPicPr>
          <p:nvPr/>
        </p:nvPicPr>
        <p:blipFill>
          <a:blip r:embed="rId4"/>
          <a:stretch>
            <a:fillRect/>
          </a:stretch>
        </p:blipFill>
        <p:spPr>
          <a:xfrm>
            <a:off x="4244604" y="4173640"/>
            <a:ext cx="3572138" cy="2190375"/>
          </a:xfrm>
          <a:prstGeom prst="rect">
            <a:avLst/>
          </a:prstGeom>
        </p:spPr>
      </p:pic>
      <p:pic>
        <p:nvPicPr>
          <p:cNvPr id="5" name="Εικόνα 4">
            <a:extLst>
              <a:ext uri="{FF2B5EF4-FFF2-40B4-BE49-F238E27FC236}">
                <a16:creationId xmlns:a16="http://schemas.microsoft.com/office/drawing/2014/main" id="{86FAAB66-4A73-4A92-949F-5852BA42C79A}"/>
              </a:ext>
            </a:extLst>
          </p:cNvPr>
          <p:cNvPicPr>
            <a:picLocks noChangeAspect="1"/>
          </p:cNvPicPr>
          <p:nvPr/>
        </p:nvPicPr>
        <p:blipFill>
          <a:blip r:embed="rId5"/>
          <a:stretch>
            <a:fillRect/>
          </a:stretch>
        </p:blipFill>
        <p:spPr>
          <a:xfrm>
            <a:off x="361079" y="4173640"/>
            <a:ext cx="3241362" cy="2190375"/>
          </a:xfrm>
          <a:prstGeom prst="rect">
            <a:avLst/>
          </a:prstGeom>
        </p:spPr>
      </p:pic>
      <p:pic>
        <p:nvPicPr>
          <p:cNvPr id="7" name="Εικόνα 6">
            <a:extLst>
              <a:ext uri="{FF2B5EF4-FFF2-40B4-BE49-F238E27FC236}">
                <a16:creationId xmlns:a16="http://schemas.microsoft.com/office/drawing/2014/main" id="{96F44FE7-3CF0-41A1-8FDD-143FECF10D87}"/>
              </a:ext>
            </a:extLst>
          </p:cNvPr>
          <p:cNvPicPr>
            <a:picLocks noChangeAspect="1"/>
          </p:cNvPicPr>
          <p:nvPr/>
        </p:nvPicPr>
        <p:blipFill>
          <a:blip r:embed="rId6"/>
          <a:stretch>
            <a:fillRect/>
          </a:stretch>
        </p:blipFill>
        <p:spPr>
          <a:xfrm>
            <a:off x="8458906" y="4173640"/>
            <a:ext cx="3321220" cy="2190375"/>
          </a:xfrm>
          <a:prstGeom prst="rect">
            <a:avLst/>
          </a:prstGeom>
        </p:spPr>
      </p:pic>
    </p:spTree>
    <p:extLst>
      <p:ext uri="{BB962C8B-B14F-4D97-AF65-F5344CB8AC3E}">
        <p14:creationId xmlns:p14="http://schemas.microsoft.com/office/powerpoint/2010/main" val="7162484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5192A-039D-06F5-2A43-3D87F634521C}"/>
              </a:ext>
            </a:extLst>
          </p:cNvPr>
          <p:cNvSpPr>
            <a:spLocks noGrp="1"/>
          </p:cNvSpPr>
          <p:nvPr>
            <p:ph type="title"/>
          </p:nvPr>
        </p:nvSpPr>
        <p:spPr/>
        <p:txBody>
          <a:bodyPr>
            <a:normAutofit/>
          </a:bodyPr>
          <a:lstStyle/>
          <a:p>
            <a:pPr algn="ctr"/>
            <a:r>
              <a:rPr lang="el-GR" sz="4000" b="1" dirty="0">
                <a:solidFill>
                  <a:schemeClr val="accent1">
                    <a:lumMod val="75000"/>
                  </a:schemeClr>
                </a:solidFill>
                <a:latin typeface="+mn-lt"/>
                <a:cs typeface="Calibri Light"/>
              </a:rPr>
              <a:t>Προθεσμία υ</a:t>
            </a:r>
            <a:r>
              <a:rPr lang="en-US" sz="4000" b="1" dirty="0">
                <a:solidFill>
                  <a:schemeClr val="accent1">
                    <a:lumMod val="75000"/>
                  </a:schemeClr>
                </a:solidFill>
                <a:latin typeface="+mn-lt"/>
                <a:cs typeface="Calibri Light"/>
              </a:rPr>
              <a:t>ποβ</a:t>
            </a:r>
            <a:r>
              <a:rPr lang="en-US" sz="4000" b="1" dirty="0" err="1">
                <a:solidFill>
                  <a:schemeClr val="accent1">
                    <a:lumMod val="75000"/>
                  </a:schemeClr>
                </a:solidFill>
                <a:latin typeface="+mn-lt"/>
                <a:cs typeface="Calibri Light"/>
              </a:rPr>
              <a:t>ολή</a:t>
            </a:r>
            <a:r>
              <a:rPr lang="el-GR" sz="4000" b="1" dirty="0">
                <a:solidFill>
                  <a:schemeClr val="accent1">
                    <a:lumMod val="75000"/>
                  </a:schemeClr>
                </a:solidFill>
                <a:latin typeface="+mn-lt"/>
                <a:cs typeface="Calibri Light"/>
              </a:rPr>
              <a:t>ς</a:t>
            </a:r>
            <a:r>
              <a:rPr lang="en-US" sz="4000" b="1" dirty="0">
                <a:solidFill>
                  <a:schemeClr val="accent1">
                    <a:lumMod val="75000"/>
                  </a:schemeClr>
                </a:solidFill>
                <a:latin typeface="+mn-lt"/>
                <a:cs typeface="Calibri Light"/>
              </a:rPr>
              <a:t> α</a:t>
            </a:r>
            <a:r>
              <a:rPr lang="en-US" sz="4000" b="1" dirty="0" err="1">
                <a:solidFill>
                  <a:schemeClr val="accent1">
                    <a:lumMod val="75000"/>
                  </a:schemeClr>
                </a:solidFill>
                <a:latin typeface="+mn-lt"/>
                <a:cs typeface="Calibri Light"/>
              </a:rPr>
              <a:t>ίτησης</a:t>
            </a:r>
            <a:r>
              <a:rPr lang="en-US" sz="4000" b="1" dirty="0">
                <a:cs typeface="Calibri Light"/>
              </a:rPr>
              <a:t> </a:t>
            </a:r>
          </a:p>
        </p:txBody>
      </p:sp>
      <p:sp>
        <p:nvSpPr>
          <p:cNvPr id="3" name="Content Placeholder 2">
            <a:extLst>
              <a:ext uri="{FF2B5EF4-FFF2-40B4-BE49-F238E27FC236}">
                <a16:creationId xmlns:a16="http://schemas.microsoft.com/office/drawing/2014/main" id="{4D3B1E14-7CCD-FEFF-E383-7E8FC21F6B31}"/>
              </a:ext>
            </a:extLst>
          </p:cNvPr>
          <p:cNvSpPr>
            <a:spLocks noGrp="1"/>
          </p:cNvSpPr>
          <p:nvPr>
            <p:ph idx="1"/>
          </p:nvPr>
        </p:nvSpPr>
        <p:spPr>
          <a:xfrm>
            <a:off x="233083" y="1691156"/>
            <a:ext cx="11837893" cy="4485807"/>
          </a:xfrm>
        </p:spPr>
        <p:txBody>
          <a:bodyPr vert="horz" lIns="91440" tIns="45720" rIns="91440" bIns="45720" rtlCol="0" anchor="t">
            <a:normAutofit/>
          </a:bodyPr>
          <a:lstStyle/>
          <a:p>
            <a:pPr marL="0" indent="0" algn="ctr">
              <a:buNone/>
            </a:pPr>
            <a:r>
              <a:rPr lang="en-US" dirty="0">
                <a:solidFill>
                  <a:schemeClr val="accent1">
                    <a:lumMod val="75000"/>
                  </a:schemeClr>
                </a:solidFill>
                <a:cs typeface="Calibri"/>
              </a:rPr>
              <a:t>ΚΑ122 - </a:t>
            </a:r>
            <a:r>
              <a:rPr lang="en-US" dirty="0" err="1">
                <a:solidFill>
                  <a:schemeClr val="accent1">
                    <a:lumMod val="75000"/>
                  </a:schemeClr>
                </a:solidFill>
                <a:cs typeface="Calibri"/>
              </a:rPr>
              <a:t>Σχέδι</a:t>
            </a:r>
            <a:r>
              <a:rPr lang="en-US" dirty="0">
                <a:solidFill>
                  <a:schemeClr val="accent1">
                    <a:lumMod val="75000"/>
                  </a:schemeClr>
                </a:solidFill>
                <a:cs typeface="Calibri"/>
              </a:rPr>
              <a:t>α κινητικότητας για φορείς που δεν έχουν λάβει </a:t>
            </a:r>
            <a:endParaRPr lang="en-US" dirty="0">
              <a:solidFill>
                <a:schemeClr val="accent1">
                  <a:lumMod val="75000"/>
                </a:schemeClr>
              </a:solidFill>
            </a:endParaRPr>
          </a:p>
          <a:p>
            <a:pPr marL="0" indent="0" algn="ctr">
              <a:buNone/>
            </a:pPr>
            <a:r>
              <a:rPr lang="en-US" dirty="0" err="1">
                <a:solidFill>
                  <a:schemeClr val="accent1">
                    <a:lumMod val="75000"/>
                  </a:schemeClr>
                </a:solidFill>
                <a:cs typeface="Calibri"/>
              </a:rPr>
              <a:t>δι</a:t>
            </a:r>
            <a:r>
              <a:rPr lang="en-US" dirty="0">
                <a:solidFill>
                  <a:schemeClr val="accent1">
                    <a:lumMod val="75000"/>
                  </a:schemeClr>
                </a:solidFill>
                <a:cs typeface="Calibri"/>
              </a:rPr>
              <a:t>απ</a:t>
            </a:r>
            <a:r>
              <a:rPr lang="en-US" dirty="0" err="1">
                <a:solidFill>
                  <a:schemeClr val="accent1">
                    <a:lumMod val="75000"/>
                  </a:schemeClr>
                </a:solidFill>
                <a:cs typeface="Calibri"/>
              </a:rPr>
              <a:t>ίστευση</a:t>
            </a:r>
            <a:r>
              <a:rPr lang="en-US" dirty="0">
                <a:solidFill>
                  <a:schemeClr val="accent1">
                    <a:lumMod val="75000"/>
                  </a:schemeClr>
                </a:solidFill>
                <a:cs typeface="Calibri"/>
              </a:rPr>
              <a:t> Erasmus+</a:t>
            </a:r>
            <a:endParaRPr lang="en-US" dirty="0">
              <a:solidFill>
                <a:schemeClr val="accent1">
                  <a:lumMod val="75000"/>
                </a:schemeClr>
              </a:solidFill>
            </a:endParaRPr>
          </a:p>
          <a:p>
            <a:pPr marL="0" indent="0" algn="ctr">
              <a:buNone/>
            </a:pPr>
            <a:r>
              <a:rPr lang="en-US" i="1" dirty="0">
                <a:solidFill>
                  <a:srgbClr val="FF0000"/>
                </a:solidFill>
                <a:cs typeface="Calibri"/>
              </a:rPr>
              <a:t>Κατα</a:t>
            </a:r>
            <a:r>
              <a:rPr lang="en-US" i="1" dirty="0" err="1">
                <a:solidFill>
                  <a:srgbClr val="FF0000"/>
                </a:solidFill>
                <a:cs typeface="Calibri"/>
              </a:rPr>
              <a:t>ληκτική</a:t>
            </a:r>
            <a:r>
              <a:rPr lang="en-US" i="1" dirty="0">
                <a:solidFill>
                  <a:srgbClr val="FF0000"/>
                </a:solidFill>
                <a:cs typeface="Calibri"/>
              </a:rPr>
              <a:t> </a:t>
            </a:r>
            <a:r>
              <a:rPr lang="en-US" i="1" dirty="0" err="1">
                <a:solidFill>
                  <a:srgbClr val="FF0000"/>
                </a:solidFill>
                <a:cs typeface="Calibri"/>
              </a:rPr>
              <a:t>ημερομηνί</a:t>
            </a:r>
            <a:r>
              <a:rPr lang="en-US" i="1" dirty="0">
                <a:solidFill>
                  <a:srgbClr val="FF0000"/>
                </a:solidFill>
                <a:cs typeface="Calibri"/>
              </a:rPr>
              <a:t>α υποβ</a:t>
            </a:r>
            <a:r>
              <a:rPr lang="en-US" i="1" dirty="0" err="1">
                <a:solidFill>
                  <a:srgbClr val="FF0000"/>
                </a:solidFill>
                <a:cs typeface="Calibri"/>
              </a:rPr>
              <a:t>ολής</a:t>
            </a:r>
            <a:r>
              <a:rPr lang="en-US" i="1" dirty="0">
                <a:solidFill>
                  <a:srgbClr val="FF0000"/>
                </a:solidFill>
                <a:cs typeface="Calibri"/>
              </a:rPr>
              <a:t>:</a:t>
            </a:r>
          </a:p>
          <a:p>
            <a:pPr marL="0" indent="0" algn="ctr">
              <a:buNone/>
            </a:pPr>
            <a:r>
              <a:rPr lang="en-US" i="1" dirty="0">
                <a:solidFill>
                  <a:srgbClr val="FF0000"/>
                </a:solidFill>
                <a:cs typeface="Calibri"/>
              </a:rPr>
              <a:t>2</a:t>
            </a:r>
            <a:r>
              <a:rPr lang="el-GR" i="1" dirty="0">
                <a:solidFill>
                  <a:srgbClr val="FF0000"/>
                </a:solidFill>
                <a:cs typeface="Calibri"/>
              </a:rPr>
              <a:t>0</a:t>
            </a:r>
            <a:r>
              <a:rPr lang="en-US" i="1" dirty="0">
                <a:solidFill>
                  <a:srgbClr val="FF0000"/>
                </a:solidFill>
                <a:cs typeface="Calibri"/>
              </a:rPr>
              <a:t> </a:t>
            </a:r>
            <a:r>
              <a:rPr lang="en-US" i="1" dirty="0" err="1">
                <a:solidFill>
                  <a:srgbClr val="FF0000"/>
                </a:solidFill>
                <a:cs typeface="Calibri"/>
              </a:rPr>
              <a:t>Φε</a:t>
            </a:r>
            <a:r>
              <a:rPr lang="en-US" i="1" dirty="0">
                <a:solidFill>
                  <a:srgbClr val="FF0000"/>
                </a:solidFill>
                <a:cs typeface="Calibri"/>
              </a:rPr>
              <a:t>βρουαρίου 202</a:t>
            </a:r>
            <a:r>
              <a:rPr lang="el-GR" i="1" dirty="0">
                <a:solidFill>
                  <a:srgbClr val="FF0000"/>
                </a:solidFill>
                <a:cs typeface="Calibri"/>
              </a:rPr>
              <a:t>4</a:t>
            </a:r>
            <a:r>
              <a:rPr lang="en-US" i="1" dirty="0">
                <a:solidFill>
                  <a:srgbClr val="FF0000"/>
                </a:solidFill>
                <a:cs typeface="Calibri"/>
              </a:rPr>
              <a:t> – 13:00 ώρα Ελλάδος</a:t>
            </a:r>
            <a:r>
              <a:rPr lang="en-US" dirty="0">
                <a:cs typeface="Calibri"/>
              </a:rPr>
              <a:t>  </a:t>
            </a:r>
          </a:p>
          <a:p>
            <a:pPr marL="0" indent="0" algn="ctr">
              <a:buNone/>
            </a:pPr>
            <a:r>
              <a:rPr lang="en-US" dirty="0" err="1">
                <a:solidFill>
                  <a:schemeClr val="accent1">
                    <a:lumMod val="75000"/>
                  </a:schemeClr>
                </a:solidFill>
                <a:cs typeface="Calibri"/>
              </a:rPr>
              <a:t>Οι</a:t>
            </a:r>
            <a:r>
              <a:rPr lang="en-US" dirty="0">
                <a:solidFill>
                  <a:schemeClr val="accent1">
                    <a:lumMod val="75000"/>
                  </a:schemeClr>
                </a:solidFill>
                <a:cs typeface="Calibri"/>
              </a:rPr>
              <a:t> α</a:t>
            </a:r>
            <a:r>
              <a:rPr lang="en-US" dirty="0" err="1">
                <a:solidFill>
                  <a:schemeClr val="accent1">
                    <a:lumMod val="75000"/>
                  </a:schemeClr>
                </a:solidFill>
                <a:cs typeface="Calibri"/>
              </a:rPr>
              <a:t>ιτούντες</a:t>
            </a:r>
            <a:r>
              <a:rPr lang="en-US" dirty="0">
                <a:solidFill>
                  <a:schemeClr val="accent1">
                    <a:lumMod val="75000"/>
                  </a:schemeClr>
                </a:solidFill>
                <a:cs typeface="Calibri"/>
              </a:rPr>
              <a:t> </a:t>
            </a:r>
            <a:r>
              <a:rPr lang="en-US" dirty="0" err="1">
                <a:solidFill>
                  <a:schemeClr val="accent1">
                    <a:lumMod val="75000"/>
                  </a:schemeClr>
                </a:solidFill>
                <a:cs typeface="Calibri"/>
              </a:rPr>
              <a:t>φορείς</a:t>
            </a:r>
            <a:r>
              <a:rPr lang="en-US" dirty="0">
                <a:solidFill>
                  <a:schemeClr val="accent1">
                    <a:lumMod val="75000"/>
                  </a:schemeClr>
                </a:solidFill>
                <a:cs typeface="Calibri"/>
              </a:rPr>
              <a:t> </a:t>
            </a:r>
            <a:r>
              <a:rPr lang="en-US" dirty="0" err="1">
                <a:solidFill>
                  <a:schemeClr val="accent1">
                    <a:lumMod val="75000"/>
                  </a:schemeClr>
                </a:solidFill>
                <a:cs typeface="Calibri"/>
              </a:rPr>
              <a:t>ελέγχοντ</a:t>
            </a:r>
            <a:r>
              <a:rPr lang="en-US" dirty="0">
                <a:solidFill>
                  <a:schemeClr val="accent1">
                    <a:lumMod val="75000"/>
                  </a:schemeClr>
                </a:solidFill>
                <a:cs typeface="Calibri"/>
              </a:rPr>
              <a:t>αι </a:t>
            </a:r>
            <a:r>
              <a:rPr lang="en-US" dirty="0" err="1">
                <a:solidFill>
                  <a:schemeClr val="accent1">
                    <a:lumMod val="75000"/>
                  </a:schemeClr>
                </a:solidFill>
                <a:cs typeface="Calibri"/>
              </a:rPr>
              <a:t>ως</a:t>
            </a:r>
            <a:r>
              <a:rPr lang="en-US" dirty="0">
                <a:solidFill>
                  <a:schemeClr val="accent1">
                    <a:lumMod val="75000"/>
                  </a:schemeClr>
                </a:solidFill>
                <a:cs typeface="Calibri"/>
              </a:rPr>
              <a:t> π</a:t>
            </a:r>
            <a:r>
              <a:rPr lang="en-US" dirty="0" err="1">
                <a:solidFill>
                  <a:schemeClr val="accent1">
                    <a:lumMod val="75000"/>
                  </a:schemeClr>
                </a:solidFill>
                <a:cs typeface="Calibri"/>
              </a:rPr>
              <a:t>ρος</a:t>
            </a:r>
            <a:r>
              <a:rPr lang="en-US" dirty="0">
                <a:solidFill>
                  <a:schemeClr val="accent1">
                    <a:lumMod val="75000"/>
                  </a:schemeClr>
                </a:solidFill>
                <a:cs typeface="Calibri"/>
              </a:rPr>
              <a:t> </a:t>
            </a:r>
            <a:r>
              <a:rPr lang="en-US" dirty="0" err="1">
                <a:solidFill>
                  <a:schemeClr val="accent1">
                    <a:lumMod val="75000"/>
                  </a:schemeClr>
                </a:solidFill>
                <a:cs typeface="Calibri"/>
              </a:rPr>
              <a:t>την</a:t>
            </a:r>
            <a:r>
              <a:rPr lang="en-US" dirty="0">
                <a:solidFill>
                  <a:schemeClr val="accent1">
                    <a:lumMod val="75000"/>
                  </a:schemeClr>
                </a:solidFill>
                <a:cs typeface="Calibri"/>
              </a:rPr>
              <a:t> επ</a:t>
            </a:r>
            <a:r>
              <a:rPr lang="en-US" dirty="0" err="1">
                <a:solidFill>
                  <a:schemeClr val="accent1">
                    <a:lumMod val="75000"/>
                  </a:schemeClr>
                </a:solidFill>
                <a:cs typeface="Calibri"/>
              </a:rPr>
              <a:t>ιλεξιμότητά</a:t>
            </a:r>
            <a:r>
              <a:rPr lang="en-US" dirty="0">
                <a:solidFill>
                  <a:schemeClr val="accent1">
                    <a:lumMod val="75000"/>
                  </a:schemeClr>
                </a:solidFill>
                <a:cs typeface="Calibri"/>
              </a:rPr>
              <a:t> </a:t>
            </a:r>
            <a:r>
              <a:rPr lang="en-US" dirty="0" err="1">
                <a:solidFill>
                  <a:schemeClr val="accent1">
                    <a:lumMod val="75000"/>
                  </a:schemeClr>
                </a:solidFill>
                <a:cs typeface="Calibri"/>
              </a:rPr>
              <a:t>τους</a:t>
            </a:r>
            <a:r>
              <a:rPr lang="en-US" dirty="0">
                <a:solidFill>
                  <a:schemeClr val="accent1">
                    <a:lumMod val="75000"/>
                  </a:schemeClr>
                </a:solidFill>
                <a:cs typeface="Calibri"/>
              </a:rPr>
              <a:t> </a:t>
            </a:r>
            <a:r>
              <a:rPr lang="en-US" dirty="0" err="1">
                <a:solidFill>
                  <a:schemeClr val="accent1">
                    <a:lumMod val="75000"/>
                  </a:schemeClr>
                </a:solidFill>
                <a:cs typeface="Calibri"/>
              </a:rPr>
              <a:t>στον</a:t>
            </a:r>
            <a:r>
              <a:rPr lang="en-US" dirty="0">
                <a:solidFill>
                  <a:schemeClr val="accent1">
                    <a:lumMod val="75000"/>
                  </a:schemeClr>
                </a:solidFill>
                <a:cs typeface="Calibri"/>
              </a:rPr>
              <a:t> </a:t>
            </a:r>
            <a:r>
              <a:rPr lang="en-US" dirty="0" err="1">
                <a:solidFill>
                  <a:schemeClr val="accent1">
                    <a:lumMod val="75000"/>
                  </a:schemeClr>
                </a:solidFill>
                <a:cs typeface="Calibri"/>
              </a:rPr>
              <a:t>τομέ</a:t>
            </a:r>
            <a:r>
              <a:rPr lang="en-US" dirty="0">
                <a:solidFill>
                  <a:schemeClr val="accent1">
                    <a:lumMod val="75000"/>
                  </a:schemeClr>
                </a:solidFill>
                <a:cs typeface="Calibri"/>
              </a:rPr>
              <a:t>α υποβ</a:t>
            </a:r>
            <a:r>
              <a:rPr lang="en-US" dirty="0" err="1">
                <a:solidFill>
                  <a:schemeClr val="accent1">
                    <a:lumMod val="75000"/>
                  </a:schemeClr>
                </a:solidFill>
                <a:cs typeface="Calibri"/>
              </a:rPr>
              <a:t>ολής</a:t>
            </a:r>
            <a:r>
              <a:rPr lang="en-US" dirty="0">
                <a:solidFill>
                  <a:schemeClr val="accent1">
                    <a:lumMod val="75000"/>
                  </a:schemeClr>
                </a:solidFill>
                <a:cs typeface="Calibri"/>
              </a:rPr>
              <a:t> </a:t>
            </a:r>
            <a:r>
              <a:rPr lang="en-US" dirty="0" err="1">
                <a:solidFill>
                  <a:schemeClr val="accent1">
                    <a:lumMod val="75000"/>
                  </a:schemeClr>
                </a:solidFill>
                <a:cs typeface="Calibri"/>
              </a:rPr>
              <a:t>της</a:t>
            </a:r>
            <a:r>
              <a:rPr lang="en-US" dirty="0">
                <a:solidFill>
                  <a:schemeClr val="accent1">
                    <a:lumMod val="75000"/>
                  </a:schemeClr>
                </a:solidFill>
                <a:cs typeface="Calibri"/>
              </a:rPr>
              <a:t> α</a:t>
            </a:r>
            <a:r>
              <a:rPr lang="en-US" dirty="0" err="1">
                <a:solidFill>
                  <a:schemeClr val="accent1">
                    <a:lumMod val="75000"/>
                  </a:schemeClr>
                </a:solidFill>
                <a:cs typeface="Calibri"/>
              </a:rPr>
              <a:t>ίτησής</a:t>
            </a:r>
            <a:r>
              <a:rPr lang="en-US" dirty="0">
                <a:solidFill>
                  <a:schemeClr val="accent1">
                    <a:lumMod val="75000"/>
                  </a:schemeClr>
                </a:solidFill>
                <a:cs typeface="Calibri"/>
              </a:rPr>
              <a:t> </a:t>
            </a:r>
            <a:r>
              <a:rPr lang="en-US" dirty="0" err="1">
                <a:solidFill>
                  <a:schemeClr val="accent1">
                    <a:lumMod val="75000"/>
                  </a:schemeClr>
                </a:solidFill>
                <a:cs typeface="Calibri"/>
              </a:rPr>
              <a:t>τους</a:t>
            </a:r>
            <a:r>
              <a:rPr lang="en-US" dirty="0">
                <a:solidFill>
                  <a:schemeClr val="accent1">
                    <a:lumMod val="75000"/>
                  </a:schemeClr>
                </a:solidFill>
                <a:cs typeface="Calibri"/>
              </a:rPr>
              <a:t> </a:t>
            </a:r>
          </a:p>
        </p:txBody>
      </p:sp>
      <p:sp>
        <p:nvSpPr>
          <p:cNvPr id="4" name="Footer Placeholder 3">
            <a:extLst>
              <a:ext uri="{FF2B5EF4-FFF2-40B4-BE49-F238E27FC236}">
                <a16:creationId xmlns:a16="http://schemas.microsoft.com/office/drawing/2014/main" id="{FFF3EF3A-1C4D-4F5A-E89F-9142900AC7D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Picture 4" descr="Text&#10;&#10;Description automatically generated">
            <a:extLst>
              <a:ext uri="{FF2B5EF4-FFF2-40B4-BE49-F238E27FC236}">
                <a16:creationId xmlns:a16="http://schemas.microsoft.com/office/drawing/2014/main" id="{B6B77BA1-6864-0FFC-C624-F7296A3C8306}"/>
              </a:ext>
            </a:extLst>
          </p:cNvPr>
          <p:cNvPicPr>
            <a:picLocks noChangeAspect="1"/>
          </p:cNvPicPr>
          <p:nvPr/>
        </p:nvPicPr>
        <p:blipFill>
          <a:blip r:embed="rId3"/>
          <a:stretch>
            <a:fillRect/>
          </a:stretch>
        </p:blipFill>
        <p:spPr>
          <a:xfrm>
            <a:off x="-138644" y="-130181"/>
            <a:ext cx="2471458" cy="998445"/>
          </a:xfrm>
          <a:prstGeom prst="rect">
            <a:avLst/>
          </a:prstGeom>
        </p:spPr>
      </p:pic>
      <p:pic>
        <p:nvPicPr>
          <p:cNvPr id="8" name="Picture 7" descr="Text&#10;&#10;Description automatically generated">
            <a:extLst>
              <a:ext uri="{FF2B5EF4-FFF2-40B4-BE49-F238E27FC236}">
                <a16:creationId xmlns:a16="http://schemas.microsoft.com/office/drawing/2014/main" id="{12035F72-885B-2877-8BFA-C6EC96F9072A}"/>
              </a:ext>
            </a:extLst>
          </p:cNvPr>
          <p:cNvPicPr>
            <a:picLocks noChangeAspect="1"/>
          </p:cNvPicPr>
          <p:nvPr/>
        </p:nvPicPr>
        <p:blipFill>
          <a:blip r:embed="rId4"/>
          <a:stretch>
            <a:fillRect/>
          </a:stretch>
        </p:blipFill>
        <p:spPr>
          <a:xfrm>
            <a:off x="11202165" y="19636"/>
            <a:ext cx="990600" cy="933450"/>
          </a:xfrm>
          <a:prstGeom prst="rect">
            <a:avLst/>
          </a:prstGeom>
        </p:spPr>
      </p:pic>
      <p:pic>
        <p:nvPicPr>
          <p:cNvPr id="9" name="Picture 9" descr="A picture containing person, indoor&#10;&#10;Description automatically generated">
            <a:extLst>
              <a:ext uri="{FF2B5EF4-FFF2-40B4-BE49-F238E27FC236}">
                <a16:creationId xmlns:a16="http://schemas.microsoft.com/office/drawing/2014/main" id="{E00A7238-6F04-5C8C-E0AB-6DFE71566F92}"/>
              </a:ext>
            </a:extLst>
          </p:cNvPr>
          <p:cNvPicPr>
            <a:picLocks noChangeAspect="1"/>
          </p:cNvPicPr>
          <p:nvPr/>
        </p:nvPicPr>
        <p:blipFill>
          <a:blip r:embed="rId5"/>
          <a:stretch>
            <a:fillRect/>
          </a:stretch>
        </p:blipFill>
        <p:spPr>
          <a:xfrm>
            <a:off x="8836958" y="4425202"/>
            <a:ext cx="3370731" cy="2501153"/>
          </a:xfrm>
          <a:prstGeom prst="rect">
            <a:avLst/>
          </a:prstGeom>
        </p:spPr>
      </p:pic>
      <p:pic>
        <p:nvPicPr>
          <p:cNvPr id="10" name="Picture 10">
            <a:extLst>
              <a:ext uri="{FF2B5EF4-FFF2-40B4-BE49-F238E27FC236}">
                <a16:creationId xmlns:a16="http://schemas.microsoft.com/office/drawing/2014/main" id="{2BECB633-1875-BBBE-ABE1-8148673E594E}"/>
              </a:ext>
            </a:extLst>
          </p:cNvPr>
          <p:cNvPicPr>
            <a:picLocks noChangeAspect="1"/>
          </p:cNvPicPr>
          <p:nvPr/>
        </p:nvPicPr>
        <p:blipFill>
          <a:blip r:embed="rId6"/>
          <a:stretch>
            <a:fillRect/>
          </a:stretch>
        </p:blipFill>
        <p:spPr>
          <a:xfrm>
            <a:off x="-4482" y="4429055"/>
            <a:ext cx="3202641" cy="2426213"/>
          </a:xfrm>
          <a:prstGeom prst="rect">
            <a:avLst/>
          </a:prstGeom>
        </p:spPr>
      </p:pic>
      <p:pic>
        <p:nvPicPr>
          <p:cNvPr id="11" name="Picture 11">
            <a:extLst>
              <a:ext uri="{FF2B5EF4-FFF2-40B4-BE49-F238E27FC236}">
                <a16:creationId xmlns:a16="http://schemas.microsoft.com/office/drawing/2014/main" id="{CA7C317E-83B3-8D91-E2D1-EE1C9FB4C349}"/>
              </a:ext>
            </a:extLst>
          </p:cNvPr>
          <p:cNvPicPr>
            <a:picLocks noChangeAspect="1"/>
          </p:cNvPicPr>
          <p:nvPr/>
        </p:nvPicPr>
        <p:blipFill>
          <a:blip r:embed="rId7"/>
          <a:stretch>
            <a:fillRect/>
          </a:stretch>
        </p:blipFill>
        <p:spPr>
          <a:xfrm>
            <a:off x="4298576" y="4715490"/>
            <a:ext cx="3606053" cy="2144698"/>
          </a:xfrm>
          <a:prstGeom prst="rect">
            <a:avLst/>
          </a:prstGeom>
        </p:spPr>
      </p:pic>
    </p:spTree>
    <p:extLst>
      <p:ext uri="{BB962C8B-B14F-4D97-AF65-F5344CB8AC3E}">
        <p14:creationId xmlns:p14="http://schemas.microsoft.com/office/powerpoint/2010/main" val="499652125"/>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ea497206-2b89-4671-a95c-718ef76db44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Έγγραφο" ma:contentTypeID="0x010100595DEF90A7E9A8488D81C1E53971141F" ma:contentTypeVersion="14" ma:contentTypeDescription="Δημιουργία νέου εγγράφου" ma:contentTypeScope="" ma:versionID="da9d504f92a36ef006c091aa5584f710">
  <xsd:schema xmlns:xsd="http://www.w3.org/2001/XMLSchema" xmlns:xs="http://www.w3.org/2001/XMLSchema" xmlns:p="http://schemas.microsoft.com/office/2006/metadata/properties" xmlns:ns3="ea497206-2b89-4671-a95c-718ef76db44f" xmlns:ns4="bd477341-209a-4552-a6a9-4d36f2c36f79" targetNamespace="http://schemas.microsoft.com/office/2006/metadata/properties" ma:root="true" ma:fieldsID="9328f8b525928e9dc31f9811bfd7929c" ns3:_="" ns4:_="">
    <xsd:import namespace="ea497206-2b89-4671-a95c-718ef76db44f"/>
    <xsd:import namespace="bd477341-209a-4552-a6a9-4d36f2c36f79"/>
    <xsd:element name="properties">
      <xsd:complexType>
        <xsd:sequence>
          <xsd:element name="documentManagement">
            <xsd:complexType>
              <xsd:all>
                <xsd:element ref="ns3:MediaServiceMetadata" minOccurs="0"/>
                <xsd:element ref="ns3:MediaServiceFastMetadata" minOccurs="0"/>
                <xsd:element ref="ns3:_activity" minOccurs="0"/>
                <xsd:element ref="ns4:SharedWithUsers" minOccurs="0"/>
                <xsd:element ref="ns4:SharedWithDetails" minOccurs="0"/>
                <xsd:element ref="ns4:SharingHintHash" minOccurs="0"/>
                <xsd:element ref="ns3:MediaServiceDateTaken" minOccurs="0"/>
                <xsd:element ref="ns3:MediaServiceAutoTags" minOccurs="0"/>
                <xsd:element ref="ns3:MediaLengthInSeconds" minOccurs="0"/>
                <xsd:element ref="ns3:MediaServiceGenerationTime" minOccurs="0"/>
                <xsd:element ref="ns3:MediaServiceEventHashCode" minOccurs="0"/>
                <xsd:element ref="ns3:MediaServiceOCR" minOccurs="0"/>
                <xsd:element ref="ns3:MediaServiceObjectDetectorVersion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497206-2b89-4671-a95c-718ef76db4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0" nillable="true" ma:displayName="_activity" ma:hidden="true" ma:internalName="_activity">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ystemTags" ma:index="21"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d477341-209a-4552-a6a9-4d36f2c36f79" elementFormDefault="qualified">
    <xsd:import namespace="http://schemas.microsoft.com/office/2006/documentManagement/types"/>
    <xsd:import namespace="http://schemas.microsoft.com/office/infopath/2007/PartnerControls"/>
    <xsd:element name="SharedWithUsers" ma:index="11" nillable="true" ma:displayName="Κοινή χρήση με"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Κοινή χρήση με λεπτομέρειες" ma:internalName="SharedWithDetails" ma:readOnly="true">
      <xsd:simpleType>
        <xsd:restriction base="dms:Note">
          <xsd:maxLength value="255"/>
        </xsd:restriction>
      </xsd:simpleType>
    </xsd:element>
    <xsd:element name="SharingHintHash" ma:index="13" nillable="true" ma:displayName="Κοινή χρήση κατακερματισμού υπόδειξης"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Τύπος περιεχομένου"/>
        <xsd:element ref="dc:title" minOccurs="0" maxOccurs="1" ma:index="4" ma:displayName="Τίτλο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DEA8488-5230-4F8F-ADB7-A548A66DC6BB}">
  <ds:schemaRefs>
    <ds:schemaRef ds:uri="http://purl.org/dc/terms/"/>
    <ds:schemaRef ds:uri="http://purl.org/dc/elements/1.1/"/>
    <ds:schemaRef ds:uri="ea497206-2b89-4671-a95c-718ef76db44f"/>
    <ds:schemaRef ds:uri="http://schemas.openxmlformats.org/package/2006/metadata/core-properties"/>
    <ds:schemaRef ds:uri="http://www.w3.org/XML/1998/namespace"/>
    <ds:schemaRef ds:uri="http://purl.org/dc/dcmitype/"/>
    <ds:schemaRef ds:uri="http://schemas.microsoft.com/office/2006/metadata/properties"/>
    <ds:schemaRef ds:uri="http://schemas.microsoft.com/office/2006/documentManagement/types"/>
    <ds:schemaRef ds:uri="http://schemas.microsoft.com/office/infopath/2007/PartnerControls"/>
    <ds:schemaRef ds:uri="bd477341-209a-4552-a6a9-4d36f2c36f79"/>
  </ds:schemaRefs>
</ds:datastoreItem>
</file>

<file path=customXml/itemProps2.xml><?xml version="1.0" encoding="utf-8"?>
<ds:datastoreItem xmlns:ds="http://schemas.openxmlformats.org/officeDocument/2006/customXml" ds:itemID="{2C862470-C617-4355-BC38-D477E776E1D2}">
  <ds:schemaRefs>
    <ds:schemaRef ds:uri="http://schemas.microsoft.com/sharepoint/v3/contenttype/forms"/>
  </ds:schemaRefs>
</ds:datastoreItem>
</file>

<file path=customXml/itemProps3.xml><?xml version="1.0" encoding="utf-8"?>
<ds:datastoreItem xmlns:ds="http://schemas.openxmlformats.org/officeDocument/2006/customXml" ds:itemID="{ACC3EF04-3D5A-4C65-AEE0-A1B0E3D010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a497206-2b89-4671-a95c-718ef76db44f"/>
    <ds:schemaRef ds:uri="bd477341-209a-4552-a6a9-4d36f2c36f7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4239</TotalTime>
  <Words>2196</Words>
  <Application>Microsoft Office PowerPoint</Application>
  <PresentationFormat>Ευρεία οθόνη</PresentationFormat>
  <Paragraphs>273</Paragraphs>
  <Slides>32</Slides>
  <Notes>22</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3</vt:i4>
      </vt:variant>
      <vt:variant>
        <vt:lpstr>Τίτλοι διαφανειών</vt:lpstr>
      </vt:variant>
      <vt:variant>
        <vt:i4>32</vt:i4>
      </vt:variant>
    </vt:vector>
  </HeadingPairs>
  <TitlesOfParts>
    <vt:vector size="39" baseType="lpstr">
      <vt:lpstr>Arial</vt:lpstr>
      <vt:lpstr>Calibri</vt:lpstr>
      <vt:lpstr>Calibri Light</vt:lpstr>
      <vt:lpstr>Wingdings</vt:lpstr>
      <vt:lpstr>Θέμα του Office</vt:lpstr>
      <vt:lpstr>1_Θέμα του Office</vt:lpstr>
      <vt:lpstr>office theme</vt:lpstr>
      <vt:lpstr> ΒΑΣΙΚΗ ΔΡΑΣΗ ΚΑ1 Οδηγίες και συμβουλές για την ορθή συμπλήρωση και υποβολή αιτήσεων Erasmus+ ΚΑ122  Σημεία προσοχής! </vt:lpstr>
      <vt:lpstr>Δημιουργία λογαριασμού EU LOGIN Η ταυτοποίηση μέσω της δημιουργίας λογαριασμού EU LOGIN  δίνει την δυνατότητα πρόσβασης σε ειδικές σελίδες και ηλεκτρονικά εργαλεία της Ευρωπαϊκής Επιτροπής</vt:lpstr>
      <vt:lpstr> Δημιουργία λογαριασμού EU LOGIN </vt:lpstr>
      <vt:lpstr> Δημιουργία λογαριασμού EU LOGIN </vt:lpstr>
      <vt:lpstr>Εγγραφή στο Organisation Registration System (ORS)</vt:lpstr>
      <vt:lpstr> Εγγραφή στο Organisation Registration System (ORS)</vt:lpstr>
      <vt:lpstr>Εγγραφή στο Organisation Registration System (ORS)</vt:lpstr>
      <vt:lpstr> Εγγραφή στο Organisation Registration System (ORS)</vt:lpstr>
      <vt:lpstr>Προθεσμία υποβολής αίτησης </vt:lpstr>
      <vt:lpstr>        Τροποποίηση στοιχείων αίτησης  Τεχνική αδυναμία υποβολής</vt:lpstr>
      <vt:lpstr> Περιεχόμενο αίτησης </vt:lpstr>
      <vt:lpstr>Συμπλήρωση αίτησης ΚΑ122</vt:lpstr>
      <vt:lpstr>Συμπλήρωση αίτησης ΚΑ122</vt:lpstr>
      <vt:lpstr>Συμπλήρωση αίτησης ΚΑ122</vt:lpstr>
      <vt:lpstr>Συμπλήρωση αίτησης ΚΑ122</vt:lpstr>
      <vt:lpstr>Υποστηρικτικοί Οργανισμοί</vt:lpstr>
      <vt:lpstr>Πρέπει να συνεργαστείτε με κάποιον  Υποστηρικτικό Οργανισμό;</vt:lpstr>
      <vt:lpstr>Συμπλήρωση αίτησης ΚΑ122</vt:lpstr>
      <vt:lpstr>Συμπλήρωση αίτησης ΚΑ122</vt:lpstr>
      <vt:lpstr>Συμπλήρωση αίτησης ΚΑ122</vt:lpstr>
      <vt:lpstr>Συμπλήρωση αίτησης ΚΑ122</vt:lpstr>
      <vt:lpstr>Συμπλήρωση αίτησης ΚΑ122</vt:lpstr>
      <vt:lpstr>Συμπλήρωση αίτησης ΚΑ122</vt:lpstr>
      <vt:lpstr>Συμπλήρωση αίτησης ΚΑ122</vt:lpstr>
      <vt:lpstr>Συμπλήρωση αίτησης ΚΑ122</vt:lpstr>
      <vt:lpstr>Συμπλήρωση αίτησης ΚΑ122</vt:lpstr>
      <vt:lpstr>Συμπλήρωση αίτησης ΚΑ122</vt:lpstr>
      <vt:lpstr>Συμπλήρωση αίτησης ΚΑ122</vt:lpstr>
      <vt:lpstr>Συμπλήρωση αίτησης ΚΑ122</vt:lpstr>
      <vt:lpstr>Συμπλήρωση αίτησης ΚΑ122</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Ismini Lefa</dc:creator>
  <cp:lastModifiedBy>Ismini Lefa</cp:lastModifiedBy>
  <cp:revision>56</cp:revision>
  <dcterms:created xsi:type="dcterms:W3CDTF">2024-01-04T07:54:08Z</dcterms:created>
  <dcterms:modified xsi:type="dcterms:W3CDTF">2024-01-14T12:54:47Z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0x010100595DEF90A7E9A8488D81C1E53971141F</vt:lpwstr>
  </property>
</Properties>
</file>